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67"/>
  </p:notesMasterIdLst>
  <p:handoutMasterIdLst>
    <p:handoutMasterId r:id="rId68"/>
  </p:handoutMasterIdLst>
  <p:sldIdLst>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0" d="100"/>
          <a:sy n="70" d="100"/>
        </p:scale>
        <p:origin x="-570" y="-96"/>
      </p:cViewPr>
      <p:guideLst>
        <p:guide orient="horz" pos="2160"/>
        <p:guide pos="3840"/>
      </p:guideLst>
    </p:cSldViewPr>
  </p:slideViewPr>
  <p:notesTextViewPr>
    <p:cViewPr>
      <p:scale>
        <a:sx n="3" d="2"/>
        <a:sy n="3" d="2"/>
      </p:scale>
      <p:origin x="0" y="0"/>
    </p:cViewPr>
  </p:notesTextViewPr>
  <p:notesViewPr>
    <p:cSldViewPr snapToGrid="0"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940D8-CD3A-4C8F-B404-4FBCC0A036AE}" type="doc">
      <dgm:prSet loTypeId="urn:microsoft.com/office/officeart/2005/8/layout/process2" loCatId="process" qsTypeId="urn:microsoft.com/office/officeart/2005/8/quickstyle/3d4" qsCatId="3D" csTypeId="urn:microsoft.com/office/officeart/2005/8/colors/accent3_2" csCatId="accent3" phldr="1"/>
      <dgm:spPr/>
    </dgm:pt>
    <dgm:pt modelId="{55119A85-AF6A-42C9-B38A-7924A1030D9C}">
      <dgm:prSet phldrT="[Tekst]"/>
      <dgm:spPr/>
      <dgm:t>
        <a:bodyPr/>
        <a:lstStyle/>
        <a:p>
          <a:r>
            <a:rPr lang="nl-NL" dirty="0" smtClean="0"/>
            <a:t>Water en mineralen worden verder vervoerd naar de houtvaten in de stengels</a:t>
          </a:r>
          <a:endParaRPr lang="nl-NL" dirty="0"/>
        </a:p>
      </dgm:t>
    </dgm:pt>
    <dgm:pt modelId="{D720369C-AF03-4501-9AAE-5467E253202A}" type="parTrans" cxnId="{23DB8526-7C2C-4BD7-BAC5-FFB45DF9241A}">
      <dgm:prSet/>
      <dgm:spPr/>
      <dgm:t>
        <a:bodyPr/>
        <a:lstStyle/>
        <a:p>
          <a:endParaRPr lang="nl-NL"/>
        </a:p>
      </dgm:t>
    </dgm:pt>
    <dgm:pt modelId="{54AF90C2-6699-46E9-BCC7-75FD40CA9E70}" type="sibTrans" cxnId="{23DB8526-7C2C-4BD7-BAC5-FFB45DF9241A}">
      <dgm:prSet/>
      <dgm:spPr/>
      <dgm:t>
        <a:bodyPr/>
        <a:lstStyle/>
        <a:p>
          <a:endParaRPr lang="nl-NL"/>
        </a:p>
      </dgm:t>
    </dgm:pt>
    <dgm:pt modelId="{757F5DC6-FF60-40FA-B04E-51B3E5FE09DD}">
      <dgm:prSet phldrT="[Tekst]"/>
      <dgm:spPr/>
      <dgm:t>
        <a:bodyPr/>
        <a:lstStyle/>
        <a:p>
          <a:r>
            <a:rPr lang="nl-NL" dirty="0" smtClean="0"/>
            <a:t>Water en mineralen worden via de celwanden naar de houtvaten van de wortel vervoerd</a:t>
          </a:r>
          <a:endParaRPr lang="nl-NL" dirty="0"/>
        </a:p>
      </dgm:t>
    </dgm:pt>
    <dgm:pt modelId="{4D3C9BFF-BF89-4743-8CEC-5657D0737F45}" type="parTrans" cxnId="{7EE8A692-A487-4059-97E5-E41F4F1D8D12}">
      <dgm:prSet/>
      <dgm:spPr/>
      <dgm:t>
        <a:bodyPr/>
        <a:lstStyle/>
        <a:p>
          <a:endParaRPr lang="nl-NL"/>
        </a:p>
      </dgm:t>
    </dgm:pt>
    <dgm:pt modelId="{8212C628-A462-4C40-BCCB-C7B931FA3596}" type="sibTrans" cxnId="{7EE8A692-A487-4059-97E5-E41F4F1D8D12}">
      <dgm:prSet/>
      <dgm:spPr/>
      <dgm:t>
        <a:bodyPr/>
        <a:lstStyle/>
        <a:p>
          <a:endParaRPr lang="nl-NL"/>
        </a:p>
      </dgm:t>
    </dgm:pt>
    <dgm:pt modelId="{A7DACA7C-572F-4E9B-8063-768D0BFE981F}">
      <dgm:prSet phldrT="[Tekst]"/>
      <dgm:spPr/>
      <dgm:t>
        <a:bodyPr/>
        <a:lstStyle/>
        <a:p>
          <a:r>
            <a:rPr lang="nl-NL" dirty="0" smtClean="0"/>
            <a:t>Water en minderalen worden opgenomen door de wortelharen</a:t>
          </a:r>
          <a:endParaRPr lang="nl-NL" dirty="0"/>
        </a:p>
      </dgm:t>
    </dgm:pt>
    <dgm:pt modelId="{27F2C84F-7A40-4755-A108-D02F0D7D29B1}" type="parTrans" cxnId="{FF0C466A-3D52-4412-84D0-0113126B93A8}">
      <dgm:prSet/>
      <dgm:spPr/>
      <dgm:t>
        <a:bodyPr/>
        <a:lstStyle/>
        <a:p>
          <a:endParaRPr lang="nl-NL"/>
        </a:p>
      </dgm:t>
    </dgm:pt>
    <dgm:pt modelId="{120543B2-4649-44C2-81E4-94600B83CA25}" type="sibTrans" cxnId="{FF0C466A-3D52-4412-84D0-0113126B93A8}">
      <dgm:prSet/>
      <dgm:spPr/>
      <dgm:t>
        <a:bodyPr/>
        <a:lstStyle/>
        <a:p>
          <a:endParaRPr lang="nl-NL"/>
        </a:p>
      </dgm:t>
    </dgm:pt>
    <dgm:pt modelId="{E716E4C5-FB52-4979-96B4-E329B8B8D510}">
      <dgm:prSet phldrT="[Tekst]"/>
      <dgm:spPr/>
      <dgm:t>
        <a:bodyPr/>
        <a:lstStyle/>
        <a:p>
          <a:r>
            <a:rPr lang="nl-NL" dirty="0" smtClean="0"/>
            <a:t>Water en mineralen gaan via de houtvaten naar de bladeren</a:t>
          </a:r>
          <a:endParaRPr lang="nl-NL" dirty="0"/>
        </a:p>
      </dgm:t>
    </dgm:pt>
    <dgm:pt modelId="{7438D653-3088-44A8-876E-D5D129DA0E0A}" type="parTrans" cxnId="{C5B2E31C-678B-492A-B321-138055BEB3A2}">
      <dgm:prSet/>
      <dgm:spPr/>
      <dgm:t>
        <a:bodyPr/>
        <a:lstStyle/>
        <a:p>
          <a:endParaRPr lang="nl-NL"/>
        </a:p>
      </dgm:t>
    </dgm:pt>
    <dgm:pt modelId="{8B7EC3BC-0AE5-4E27-9AA7-CD22A27931FE}" type="sibTrans" cxnId="{C5B2E31C-678B-492A-B321-138055BEB3A2}">
      <dgm:prSet/>
      <dgm:spPr/>
      <dgm:t>
        <a:bodyPr/>
        <a:lstStyle/>
        <a:p>
          <a:endParaRPr lang="nl-NL"/>
        </a:p>
      </dgm:t>
    </dgm:pt>
    <dgm:pt modelId="{269C94CC-9633-4109-8FA0-310D292683D2}">
      <dgm:prSet phldrT="[Tekst]"/>
      <dgm:spPr/>
      <dgm:t>
        <a:bodyPr/>
        <a:lstStyle/>
        <a:p>
          <a:r>
            <a:rPr lang="nl-NL" b="1" dirty="0" smtClean="0"/>
            <a:t>Water</a:t>
          </a:r>
          <a:r>
            <a:rPr lang="nl-NL" dirty="0" smtClean="0"/>
            <a:t> wordt gebruikt ter aanvulling en voor fotosynthese. Mineralen worden gebruikt  voor de opbouw van stoffen.</a:t>
          </a:r>
          <a:endParaRPr lang="nl-NL" dirty="0"/>
        </a:p>
      </dgm:t>
    </dgm:pt>
    <dgm:pt modelId="{A3D00FBE-DE29-49A6-BE5E-91364EA64473}" type="parTrans" cxnId="{B016500D-5116-421E-A65E-AAE18FFBAF2A}">
      <dgm:prSet/>
      <dgm:spPr/>
      <dgm:t>
        <a:bodyPr/>
        <a:lstStyle/>
        <a:p>
          <a:endParaRPr lang="nl-NL"/>
        </a:p>
      </dgm:t>
    </dgm:pt>
    <dgm:pt modelId="{34F7A039-D687-479E-879B-80D4B8D4F223}" type="sibTrans" cxnId="{B016500D-5116-421E-A65E-AAE18FFBAF2A}">
      <dgm:prSet/>
      <dgm:spPr/>
      <dgm:t>
        <a:bodyPr/>
        <a:lstStyle/>
        <a:p>
          <a:endParaRPr lang="nl-NL"/>
        </a:p>
      </dgm:t>
    </dgm:pt>
    <dgm:pt modelId="{07FF19FF-AA45-49E5-BB1D-6511696C9E97}" type="pres">
      <dgm:prSet presAssocID="{162940D8-CD3A-4C8F-B404-4FBCC0A036AE}" presName="linearFlow" presStyleCnt="0">
        <dgm:presLayoutVars>
          <dgm:resizeHandles val="exact"/>
        </dgm:presLayoutVars>
      </dgm:prSet>
      <dgm:spPr/>
    </dgm:pt>
    <dgm:pt modelId="{C3F2B276-84AB-4331-BC6B-C9B9D4DDCC91}" type="pres">
      <dgm:prSet presAssocID="{269C94CC-9633-4109-8FA0-310D292683D2}" presName="node" presStyleLbl="node1" presStyleIdx="0" presStyleCnt="5" custLinFactNeighborY="9978">
        <dgm:presLayoutVars>
          <dgm:bulletEnabled val="1"/>
        </dgm:presLayoutVars>
      </dgm:prSet>
      <dgm:spPr/>
      <dgm:t>
        <a:bodyPr/>
        <a:lstStyle/>
        <a:p>
          <a:endParaRPr lang="nl-NL"/>
        </a:p>
      </dgm:t>
    </dgm:pt>
    <dgm:pt modelId="{1A73D765-C879-4340-8A28-D1673EE6ACC8}" type="pres">
      <dgm:prSet presAssocID="{34F7A039-D687-479E-879B-80D4B8D4F223}" presName="sibTrans" presStyleLbl="sibTrans2D1" presStyleIdx="0" presStyleCnt="4" custAng="10727468"/>
      <dgm:spPr/>
      <dgm:t>
        <a:bodyPr/>
        <a:lstStyle/>
        <a:p>
          <a:endParaRPr lang="nl-NL"/>
        </a:p>
      </dgm:t>
    </dgm:pt>
    <dgm:pt modelId="{B8B2D588-9C83-4430-9589-A01FAF206838}" type="pres">
      <dgm:prSet presAssocID="{34F7A039-D687-479E-879B-80D4B8D4F223}" presName="connectorText" presStyleLbl="sibTrans2D1" presStyleIdx="0" presStyleCnt="4"/>
      <dgm:spPr/>
      <dgm:t>
        <a:bodyPr/>
        <a:lstStyle/>
        <a:p>
          <a:endParaRPr lang="nl-NL"/>
        </a:p>
      </dgm:t>
    </dgm:pt>
    <dgm:pt modelId="{1D339D6B-D5D3-4FAC-9073-5DA5AB87C15B}" type="pres">
      <dgm:prSet presAssocID="{E716E4C5-FB52-4979-96B4-E329B8B8D510}" presName="node" presStyleLbl="node1" presStyleIdx="1" presStyleCnt="5" custLinFactNeighborX="82" custLinFactNeighborY="9273">
        <dgm:presLayoutVars>
          <dgm:bulletEnabled val="1"/>
        </dgm:presLayoutVars>
      </dgm:prSet>
      <dgm:spPr/>
      <dgm:t>
        <a:bodyPr/>
        <a:lstStyle/>
        <a:p>
          <a:endParaRPr lang="nl-NL"/>
        </a:p>
      </dgm:t>
    </dgm:pt>
    <dgm:pt modelId="{0BA60A8D-2A34-424C-98E2-446FAA6B9796}" type="pres">
      <dgm:prSet presAssocID="{8B7EC3BC-0AE5-4E27-9AA7-CD22A27931FE}" presName="sibTrans" presStyleLbl="sibTrans2D1" presStyleIdx="1" presStyleCnt="4" custAng="11067126" custScaleX="140657" custScaleY="80929"/>
      <dgm:spPr/>
      <dgm:t>
        <a:bodyPr/>
        <a:lstStyle/>
        <a:p>
          <a:endParaRPr lang="nl-NL"/>
        </a:p>
      </dgm:t>
    </dgm:pt>
    <dgm:pt modelId="{0C6C1125-D1BC-49D6-ADD3-2A90AD044703}" type="pres">
      <dgm:prSet presAssocID="{8B7EC3BC-0AE5-4E27-9AA7-CD22A27931FE}" presName="connectorText" presStyleLbl="sibTrans2D1" presStyleIdx="1" presStyleCnt="4"/>
      <dgm:spPr/>
      <dgm:t>
        <a:bodyPr/>
        <a:lstStyle/>
        <a:p>
          <a:endParaRPr lang="nl-NL"/>
        </a:p>
      </dgm:t>
    </dgm:pt>
    <dgm:pt modelId="{F118B0E6-6235-478B-B80A-E9B6014C591A}" type="pres">
      <dgm:prSet presAssocID="{55119A85-AF6A-42C9-B38A-7924A1030D9C}" presName="node" presStyleLbl="node1" presStyleIdx="2" presStyleCnt="5">
        <dgm:presLayoutVars>
          <dgm:bulletEnabled val="1"/>
        </dgm:presLayoutVars>
      </dgm:prSet>
      <dgm:spPr/>
      <dgm:t>
        <a:bodyPr/>
        <a:lstStyle/>
        <a:p>
          <a:endParaRPr lang="nl-NL"/>
        </a:p>
      </dgm:t>
    </dgm:pt>
    <dgm:pt modelId="{82FB7082-7C0E-4996-A565-71FA6175ED99}" type="pres">
      <dgm:prSet presAssocID="{54AF90C2-6699-46E9-BCC7-75FD40CA9E70}" presName="sibTrans" presStyleLbl="sibTrans2D1" presStyleIdx="2" presStyleCnt="4" custAng="10800000"/>
      <dgm:spPr/>
      <dgm:t>
        <a:bodyPr/>
        <a:lstStyle/>
        <a:p>
          <a:endParaRPr lang="nl-NL"/>
        </a:p>
      </dgm:t>
    </dgm:pt>
    <dgm:pt modelId="{5CEAA655-D0D7-41E0-A0C3-45A2EFC6D1BE}" type="pres">
      <dgm:prSet presAssocID="{54AF90C2-6699-46E9-BCC7-75FD40CA9E70}" presName="connectorText" presStyleLbl="sibTrans2D1" presStyleIdx="2" presStyleCnt="4"/>
      <dgm:spPr/>
      <dgm:t>
        <a:bodyPr/>
        <a:lstStyle/>
        <a:p>
          <a:endParaRPr lang="nl-NL"/>
        </a:p>
      </dgm:t>
    </dgm:pt>
    <dgm:pt modelId="{D5A556FB-2422-4233-9455-F1153894505F}" type="pres">
      <dgm:prSet presAssocID="{757F5DC6-FF60-40FA-B04E-51B3E5FE09DD}" presName="node" presStyleLbl="node1" presStyleIdx="3" presStyleCnt="5">
        <dgm:presLayoutVars>
          <dgm:bulletEnabled val="1"/>
        </dgm:presLayoutVars>
      </dgm:prSet>
      <dgm:spPr/>
      <dgm:t>
        <a:bodyPr/>
        <a:lstStyle/>
        <a:p>
          <a:endParaRPr lang="nl-NL"/>
        </a:p>
      </dgm:t>
    </dgm:pt>
    <dgm:pt modelId="{A18CB3E9-A71D-4465-A94B-E0F2DDE81A70}" type="pres">
      <dgm:prSet presAssocID="{8212C628-A462-4C40-BCCB-C7B931FA3596}" presName="sibTrans" presStyleLbl="sibTrans2D1" presStyleIdx="3" presStyleCnt="4" custAng="10800000"/>
      <dgm:spPr/>
      <dgm:t>
        <a:bodyPr/>
        <a:lstStyle/>
        <a:p>
          <a:endParaRPr lang="nl-NL"/>
        </a:p>
      </dgm:t>
    </dgm:pt>
    <dgm:pt modelId="{25CE5DF1-DD9B-4963-B734-7053072AB4A0}" type="pres">
      <dgm:prSet presAssocID="{8212C628-A462-4C40-BCCB-C7B931FA3596}" presName="connectorText" presStyleLbl="sibTrans2D1" presStyleIdx="3" presStyleCnt="4"/>
      <dgm:spPr/>
      <dgm:t>
        <a:bodyPr/>
        <a:lstStyle/>
        <a:p>
          <a:endParaRPr lang="nl-NL"/>
        </a:p>
      </dgm:t>
    </dgm:pt>
    <dgm:pt modelId="{065737E6-534F-4329-9A51-57960ADAED96}" type="pres">
      <dgm:prSet presAssocID="{A7DACA7C-572F-4E9B-8063-768D0BFE981F}" presName="node" presStyleLbl="node1" presStyleIdx="4" presStyleCnt="5">
        <dgm:presLayoutVars>
          <dgm:bulletEnabled val="1"/>
        </dgm:presLayoutVars>
      </dgm:prSet>
      <dgm:spPr/>
      <dgm:t>
        <a:bodyPr/>
        <a:lstStyle/>
        <a:p>
          <a:endParaRPr lang="nl-NL"/>
        </a:p>
      </dgm:t>
    </dgm:pt>
  </dgm:ptLst>
  <dgm:cxnLst>
    <dgm:cxn modelId="{FF0C466A-3D52-4412-84D0-0113126B93A8}" srcId="{162940D8-CD3A-4C8F-B404-4FBCC0A036AE}" destId="{A7DACA7C-572F-4E9B-8063-768D0BFE981F}" srcOrd="4" destOrd="0" parTransId="{27F2C84F-7A40-4755-A108-D02F0D7D29B1}" sibTransId="{120543B2-4649-44C2-81E4-94600B83CA25}"/>
    <dgm:cxn modelId="{7EE8A692-A487-4059-97E5-E41F4F1D8D12}" srcId="{162940D8-CD3A-4C8F-B404-4FBCC0A036AE}" destId="{757F5DC6-FF60-40FA-B04E-51B3E5FE09DD}" srcOrd="3" destOrd="0" parTransId="{4D3C9BFF-BF89-4743-8CEC-5657D0737F45}" sibTransId="{8212C628-A462-4C40-BCCB-C7B931FA3596}"/>
    <dgm:cxn modelId="{3E0D5375-B8C0-4F57-BA3A-D99CC39A1ADD}" type="presOf" srcId="{54AF90C2-6699-46E9-BCC7-75FD40CA9E70}" destId="{82FB7082-7C0E-4996-A565-71FA6175ED99}" srcOrd="0" destOrd="0" presId="urn:microsoft.com/office/officeart/2005/8/layout/process2"/>
    <dgm:cxn modelId="{03253D7F-BCE7-4C5C-9DA6-2BA093426079}" type="presOf" srcId="{162940D8-CD3A-4C8F-B404-4FBCC0A036AE}" destId="{07FF19FF-AA45-49E5-BB1D-6511696C9E97}" srcOrd="0" destOrd="0" presId="urn:microsoft.com/office/officeart/2005/8/layout/process2"/>
    <dgm:cxn modelId="{C5B2E31C-678B-492A-B321-138055BEB3A2}" srcId="{162940D8-CD3A-4C8F-B404-4FBCC0A036AE}" destId="{E716E4C5-FB52-4979-96B4-E329B8B8D510}" srcOrd="1" destOrd="0" parTransId="{7438D653-3088-44A8-876E-D5D129DA0E0A}" sibTransId="{8B7EC3BC-0AE5-4E27-9AA7-CD22A27931FE}"/>
    <dgm:cxn modelId="{BBA8D214-0FD3-477B-8D05-E09D2CD35E82}" type="presOf" srcId="{269C94CC-9633-4109-8FA0-310D292683D2}" destId="{C3F2B276-84AB-4331-BC6B-C9B9D4DDCC91}" srcOrd="0" destOrd="0" presId="urn:microsoft.com/office/officeart/2005/8/layout/process2"/>
    <dgm:cxn modelId="{23DB8526-7C2C-4BD7-BAC5-FFB45DF9241A}" srcId="{162940D8-CD3A-4C8F-B404-4FBCC0A036AE}" destId="{55119A85-AF6A-42C9-B38A-7924A1030D9C}" srcOrd="2" destOrd="0" parTransId="{D720369C-AF03-4501-9AAE-5467E253202A}" sibTransId="{54AF90C2-6699-46E9-BCC7-75FD40CA9E70}"/>
    <dgm:cxn modelId="{7E8C828B-412B-40F5-AD97-D2A330F254E9}" type="presOf" srcId="{757F5DC6-FF60-40FA-B04E-51B3E5FE09DD}" destId="{D5A556FB-2422-4233-9455-F1153894505F}" srcOrd="0" destOrd="0" presId="urn:microsoft.com/office/officeart/2005/8/layout/process2"/>
    <dgm:cxn modelId="{B016500D-5116-421E-A65E-AAE18FFBAF2A}" srcId="{162940D8-CD3A-4C8F-B404-4FBCC0A036AE}" destId="{269C94CC-9633-4109-8FA0-310D292683D2}" srcOrd="0" destOrd="0" parTransId="{A3D00FBE-DE29-49A6-BE5E-91364EA64473}" sibTransId="{34F7A039-D687-479E-879B-80D4B8D4F223}"/>
    <dgm:cxn modelId="{1D16341F-4680-4F37-B649-A5F4098AB0A3}" type="presOf" srcId="{55119A85-AF6A-42C9-B38A-7924A1030D9C}" destId="{F118B0E6-6235-478B-B80A-E9B6014C591A}" srcOrd="0" destOrd="0" presId="urn:microsoft.com/office/officeart/2005/8/layout/process2"/>
    <dgm:cxn modelId="{308A1BB4-BA6E-40DC-A003-03C692D63220}" type="presOf" srcId="{34F7A039-D687-479E-879B-80D4B8D4F223}" destId="{1A73D765-C879-4340-8A28-D1673EE6ACC8}" srcOrd="0" destOrd="0" presId="urn:microsoft.com/office/officeart/2005/8/layout/process2"/>
    <dgm:cxn modelId="{AB4CE3D5-8C4E-4F35-922B-0972C4D37CF8}" type="presOf" srcId="{54AF90C2-6699-46E9-BCC7-75FD40CA9E70}" destId="{5CEAA655-D0D7-41E0-A0C3-45A2EFC6D1BE}" srcOrd="1" destOrd="0" presId="urn:microsoft.com/office/officeart/2005/8/layout/process2"/>
    <dgm:cxn modelId="{4905DECF-3059-46B2-88E4-9C1530AD685D}" type="presOf" srcId="{E716E4C5-FB52-4979-96B4-E329B8B8D510}" destId="{1D339D6B-D5D3-4FAC-9073-5DA5AB87C15B}" srcOrd="0" destOrd="0" presId="urn:microsoft.com/office/officeart/2005/8/layout/process2"/>
    <dgm:cxn modelId="{46BE9376-5DCF-4D04-87D3-07BB5B42B453}" type="presOf" srcId="{8B7EC3BC-0AE5-4E27-9AA7-CD22A27931FE}" destId="{0C6C1125-D1BC-49D6-ADD3-2A90AD044703}" srcOrd="1" destOrd="0" presId="urn:microsoft.com/office/officeart/2005/8/layout/process2"/>
    <dgm:cxn modelId="{12C575AC-9F89-4526-ADB5-A7624BCC7C69}" type="presOf" srcId="{A7DACA7C-572F-4E9B-8063-768D0BFE981F}" destId="{065737E6-534F-4329-9A51-57960ADAED96}" srcOrd="0" destOrd="0" presId="urn:microsoft.com/office/officeart/2005/8/layout/process2"/>
    <dgm:cxn modelId="{F2D21C7C-9373-4460-AA51-6154F70847BD}" type="presOf" srcId="{8212C628-A462-4C40-BCCB-C7B931FA3596}" destId="{25CE5DF1-DD9B-4963-B734-7053072AB4A0}" srcOrd="1" destOrd="0" presId="urn:microsoft.com/office/officeart/2005/8/layout/process2"/>
    <dgm:cxn modelId="{33559458-209C-4DBD-AB09-5A3A29CE3741}" type="presOf" srcId="{34F7A039-D687-479E-879B-80D4B8D4F223}" destId="{B8B2D588-9C83-4430-9589-A01FAF206838}" srcOrd="1" destOrd="0" presId="urn:microsoft.com/office/officeart/2005/8/layout/process2"/>
    <dgm:cxn modelId="{721960A4-239A-4895-B562-58EA43F28A18}" type="presOf" srcId="{8212C628-A462-4C40-BCCB-C7B931FA3596}" destId="{A18CB3E9-A71D-4465-A94B-E0F2DDE81A70}" srcOrd="0" destOrd="0" presId="urn:microsoft.com/office/officeart/2005/8/layout/process2"/>
    <dgm:cxn modelId="{DAA0B9E9-38FC-4643-819F-E3694D050A25}" type="presOf" srcId="{8B7EC3BC-0AE5-4E27-9AA7-CD22A27931FE}" destId="{0BA60A8D-2A34-424C-98E2-446FAA6B9796}" srcOrd="0" destOrd="0" presId="urn:microsoft.com/office/officeart/2005/8/layout/process2"/>
    <dgm:cxn modelId="{82BF1929-4F5A-47CF-A155-59D9C3F0D0BE}" type="presParOf" srcId="{07FF19FF-AA45-49E5-BB1D-6511696C9E97}" destId="{C3F2B276-84AB-4331-BC6B-C9B9D4DDCC91}" srcOrd="0" destOrd="0" presId="urn:microsoft.com/office/officeart/2005/8/layout/process2"/>
    <dgm:cxn modelId="{5BBE958F-13FE-47F0-9DC5-655316EB6952}" type="presParOf" srcId="{07FF19FF-AA45-49E5-BB1D-6511696C9E97}" destId="{1A73D765-C879-4340-8A28-D1673EE6ACC8}" srcOrd="1" destOrd="0" presId="urn:microsoft.com/office/officeart/2005/8/layout/process2"/>
    <dgm:cxn modelId="{D5FA3BAD-F19F-43D4-B68C-1540251CAB7A}" type="presParOf" srcId="{1A73D765-C879-4340-8A28-D1673EE6ACC8}" destId="{B8B2D588-9C83-4430-9589-A01FAF206838}" srcOrd="0" destOrd="0" presId="urn:microsoft.com/office/officeart/2005/8/layout/process2"/>
    <dgm:cxn modelId="{98BA7033-9148-4EE3-AA0D-A2C320221CB1}" type="presParOf" srcId="{07FF19FF-AA45-49E5-BB1D-6511696C9E97}" destId="{1D339D6B-D5D3-4FAC-9073-5DA5AB87C15B}" srcOrd="2" destOrd="0" presId="urn:microsoft.com/office/officeart/2005/8/layout/process2"/>
    <dgm:cxn modelId="{137797D5-0FA1-42CC-ADCC-0C55A643B782}" type="presParOf" srcId="{07FF19FF-AA45-49E5-BB1D-6511696C9E97}" destId="{0BA60A8D-2A34-424C-98E2-446FAA6B9796}" srcOrd="3" destOrd="0" presId="urn:microsoft.com/office/officeart/2005/8/layout/process2"/>
    <dgm:cxn modelId="{24FAABD5-3478-4A94-BD0E-73DD47C2F3C4}" type="presParOf" srcId="{0BA60A8D-2A34-424C-98E2-446FAA6B9796}" destId="{0C6C1125-D1BC-49D6-ADD3-2A90AD044703}" srcOrd="0" destOrd="0" presId="urn:microsoft.com/office/officeart/2005/8/layout/process2"/>
    <dgm:cxn modelId="{E30FF9CF-6F84-42A0-A5DD-DDE66A4BFE7E}" type="presParOf" srcId="{07FF19FF-AA45-49E5-BB1D-6511696C9E97}" destId="{F118B0E6-6235-478B-B80A-E9B6014C591A}" srcOrd="4" destOrd="0" presId="urn:microsoft.com/office/officeart/2005/8/layout/process2"/>
    <dgm:cxn modelId="{E9E6ABA8-9014-4FB0-8C03-6CB57CAF0AAB}" type="presParOf" srcId="{07FF19FF-AA45-49E5-BB1D-6511696C9E97}" destId="{82FB7082-7C0E-4996-A565-71FA6175ED99}" srcOrd="5" destOrd="0" presId="urn:microsoft.com/office/officeart/2005/8/layout/process2"/>
    <dgm:cxn modelId="{860B7850-ADE1-44F7-959F-3FCC066E1840}" type="presParOf" srcId="{82FB7082-7C0E-4996-A565-71FA6175ED99}" destId="{5CEAA655-D0D7-41E0-A0C3-45A2EFC6D1BE}" srcOrd="0" destOrd="0" presId="urn:microsoft.com/office/officeart/2005/8/layout/process2"/>
    <dgm:cxn modelId="{0BD5D1C3-325C-4E4B-8BBC-759DB1F03A85}" type="presParOf" srcId="{07FF19FF-AA45-49E5-BB1D-6511696C9E97}" destId="{D5A556FB-2422-4233-9455-F1153894505F}" srcOrd="6" destOrd="0" presId="urn:microsoft.com/office/officeart/2005/8/layout/process2"/>
    <dgm:cxn modelId="{06B8AADD-A3DB-4CEC-B92D-0AB6546A27E3}" type="presParOf" srcId="{07FF19FF-AA45-49E5-BB1D-6511696C9E97}" destId="{A18CB3E9-A71D-4465-A94B-E0F2DDE81A70}" srcOrd="7" destOrd="0" presId="urn:microsoft.com/office/officeart/2005/8/layout/process2"/>
    <dgm:cxn modelId="{4F87E3A2-C03B-459E-BDD4-D6D7ECBE3011}" type="presParOf" srcId="{A18CB3E9-A71D-4465-A94B-E0F2DDE81A70}" destId="{25CE5DF1-DD9B-4963-B734-7053072AB4A0}" srcOrd="0" destOrd="0" presId="urn:microsoft.com/office/officeart/2005/8/layout/process2"/>
    <dgm:cxn modelId="{E3FB1269-7B12-426E-9D5F-B107B33D540D}" type="presParOf" srcId="{07FF19FF-AA45-49E5-BB1D-6511696C9E97}" destId="{065737E6-534F-4329-9A51-57960ADAED9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D53BED-8178-4F22-BCEA-08EA68F368E8}" type="doc">
      <dgm:prSet loTypeId="urn:microsoft.com/office/officeart/2005/8/layout/process1" loCatId="process" qsTypeId="urn:microsoft.com/office/officeart/2005/8/quickstyle/simple1" qsCatId="simple" csTypeId="urn:microsoft.com/office/officeart/2005/8/colors/accent1_2" csCatId="accent1" phldr="1"/>
      <dgm:spPr/>
    </dgm:pt>
    <dgm:pt modelId="{8D2B18D5-2F80-4E5A-BCAB-662AACEB5FD7}">
      <dgm:prSet phldrT="[Tekst]"/>
      <dgm:spPr/>
      <dgm:t>
        <a:bodyPr/>
        <a:lstStyle/>
        <a:p>
          <a:r>
            <a:rPr lang="nl-NL" dirty="0" smtClean="0">
              <a:solidFill>
                <a:schemeClr val="tx1"/>
              </a:solidFill>
            </a:rPr>
            <a:t>Vorming geslachtscellen</a:t>
          </a:r>
          <a:endParaRPr lang="nl-NL" dirty="0">
            <a:solidFill>
              <a:schemeClr val="tx1"/>
            </a:solidFill>
          </a:endParaRPr>
        </a:p>
      </dgm:t>
    </dgm:pt>
    <dgm:pt modelId="{600DCFE0-FB80-48BA-800D-7504BFD847FF}" type="parTrans" cxnId="{526B2FB7-48FC-4006-9D0E-F89988CBC4D9}">
      <dgm:prSet/>
      <dgm:spPr/>
      <dgm:t>
        <a:bodyPr/>
        <a:lstStyle/>
        <a:p>
          <a:endParaRPr lang="nl-NL"/>
        </a:p>
      </dgm:t>
    </dgm:pt>
    <dgm:pt modelId="{0251C75B-829A-40C1-AB80-BD6574397996}" type="sibTrans" cxnId="{526B2FB7-48FC-4006-9D0E-F89988CBC4D9}">
      <dgm:prSet/>
      <dgm:spPr/>
      <dgm:t>
        <a:bodyPr/>
        <a:lstStyle/>
        <a:p>
          <a:endParaRPr lang="nl-NL"/>
        </a:p>
      </dgm:t>
    </dgm:pt>
    <dgm:pt modelId="{BEAF70AB-CC46-4477-8792-9095FFC2BEF6}">
      <dgm:prSet phldrT="[Tekst]"/>
      <dgm:spPr/>
      <dgm:t>
        <a:bodyPr/>
        <a:lstStyle/>
        <a:p>
          <a:r>
            <a:rPr lang="nl-NL" dirty="0" smtClean="0">
              <a:solidFill>
                <a:schemeClr val="tx1"/>
              </a:solidFill>
            </a:rPr>
            <a:t>bestuiving</a:t>
          </a:r>
          <a:endParaRPr lang="nl-NL" dirty="0">
            <a:solidFill>
              <a:schemeClr val="tx1"/>
            </a:solidFill>
          </a:endParaRPr>
        </a:p>
      </dgm:t>
    </dgm:pt>
    <dgm:pt modelId="{6F8ED757-54EA-47EE-8BBC-694FA63451ED}" type="parTrans" cxnId="{B94311FB-DAD3-4A33-8DA8-1D921A5BB908}">
      <dgm:prSet/>
      <dgm:spPr/>
      <dgm:t>
        <a:bodyPr/>
        <a:lstStyle/>
        <a:p>
          <a:endParaRPr lang="nl-NL"/>
        </a:p>
      </dgm:t>
    </dgm:pt>
    <dgm:pt modelId="{1DDFDBFB-7564-4815-BF06-431A252AE295}" type="sibTrans" cxnId="{B94311FB-DAD3-4A33-8DA8-1D921A5BB908}">
      <dgm:prSet/>
      <dgm:spPr/>
      <dgm:t>
        <a:bodyPr/>
        <a:lstStyle/>
        <a:p>
          <a:endParaRPr lang="nl-NL"/>
        </a:p>
      </dgm:t>
    </dgm:pt>
    <dgm:pt modelId="{9B4A5C93-9EED-4E2A-A825-5FE772B1D4C6}">
      <dgm:prSet phldrT="[Tekst]"/>
      <dgm:spPr/>
      <dgm:t>
        <a:bodyPr/>
        <a:lstStyle/>
        <a:p>
          <a:r>
            <a:rPr lang="nl-NL" dirty="0" smtClean="0">
              <a:solidFill>
                <a:schemeClr val="tx1"/>
              </a:solidFill>
            </a:rPr>
            <a:t>Bevruchting</a:t>
          </a:r>
          <a:endParaRPr lang="nl-NL" dirty="0">
            <a:solidFill>
              <a:schemeClr val="tx1"/>
            </a:solidFill>
          </a:endParaRPr>
        </a:p>
      </dgm:t>
    </dgm:pt>
    <dgm:pt modelId="{8DEB2427-182C-4A63-9C39-032EC4E488CF}" type="parTrans" cxnId="{D57534B6-0181-48D3-A0EE-87850E3392F3}">
      <dgm:prSet/>
      <dgm:spPr/>
      <dgm:t>
        <a:bodyPr/>
        <a:lstStyle/>
        <a:p>
          <a:endParaRPr lang="nl-NL"/>
        </a:p>
      </dgm:t>
    </dgm:pt>
    <dgm:pt modelId="{5BA4676B-3466-44B4-80F4-3D12C7E67ECC}" type="sibTrans" cxnId="{D57534B6-0181-48D3-A0EE-87850E3392F3}">
      <dgm:prSet/>
      <dgm:spPr/>
      <dgm:t>
        <a:bodyPr/>
        <a:lstStyle/>
        <a:p>
          <a:endParaRPr lang="nl-NL"/>
        </a:p>
      </dgm:t>
    </dgm:pt>
    <dgm:pt modelId="{35FE0B0F-7A08-4737-812F-5159F1F708BF}">
      <dgm:prSet phldrT="[Tekst]"/>
      <dgm:spPr/>
      <dgm:t>
        <a:bodyPr/>
        <a:lstStyle/>
        <a:p>
          <a:r>
            <a:rPr lang="nl-NL" dirty="0" smtClean="0">
              <a:solidFill>
                <a:schemeClr val="tx1"/>
              </a:solidFill>
            </a:rPr>
            <a:t>verspreiding</a:t>
          </a:r>
          <a:endParaRPr lang="nl-NL" dirty="0">
            <a:solidFill>
              <a:schemeClr val="tx1"/>
            </a:solidFill>
          </a:endParaRPr>
        </a:p>
      </dgm:t>
    </dgm:pt>
    <dgm:pt modelId="{67888538-3F63-4230-B33E-5BC8FE5A4227}" type="parTrans" cxnId="{30DDB188-054B-4CDA-988F-A0EC3E326222}">
      <dgm:prSet/>
      <dgm:spPr/>
      <dgm:t>
        <a:bodyPr/>
        <a:lstStyle/>
        <a:p>
          <a:endParaRPr lang="nl-NL"/>
        </a:p>
      </dgm:t>
    </dgm:pt>
    <dgm:pt modelId="{2F9A9A8D-8B1B-4743-80E1-CA34D9B2A067}" type="sibTrans" cxnId="{30DDB188-054B-4CDA-988F-A0EC3E326222}">
      <dgm:prSet/>
      <dgm:spPr/>
      <dgm:t>
        <a:bodyPr/>
        <a:lstStyle/>
        <a:p>
          <a:endParaRPr lang="nl-NL"/>
        </a:p>
      </dgm:t>
    </dgm:pt>
    <dgm:pt modelId="{D7FA1D70-1AD9-4CE9-B3C0-E965EB0CE27F}" type="pres">
      <dgm:prSet presAssocID="{97D53BED-8178-4F22-BCEA-08EA68F368E8}" presName="Name0" presStyleCnt="0">
        <dgm:presLayoutVars>
          <dgm:dir/>
          <dgm:resizeHandles val="exact"/>
        </dgm:presLayoutVars>
      </dgm:prSet>
      <dgm:spPr/>
    </dgm:pt>
    <dgm:pt modelId="{8F2719BA-7E85-447A-B09A-2881292EFA10}" type="pres">
      <dgm:prSet presAssocID="{8D2B18D5-2F80-4E5A-BCAB-662AACEB5FD7}" presName="node" presStyleLbl="node1" presStyleIdx="0" presStyleCnt="4">
        <dgm:presLayoutVars>
          <dgm:bulletEnabled val="1"/>
        </dgm:presLayoutVars>
      </dgm:prSet>
      <dgm:spPr/>
      <dgm:t>
        <a:bodyPr/>
        <a:lstStyle/>
        <a:p>
          <a:endParaRPr lang="nl-NL"/>
        </a:p>
      </dgm:t>
    </dgm:pt>
    <dgm:pt modelId="{AD43027D-2C80-4194-A9D7-CAFFE525440C}" type="pres">
      <dgm:prSet presAssocID="{0251C75B-829A-40C1-AB80-BD6574397996}" presName="sibTrans" presStyleLbl="sibTrans2D1" presStyleIdx="0" presStyleCnt="3"/>
      <dgm:spPr/>
      <dgm:t>
        <a:bodyPr/>
        <a:lstStyle/>
        <a:p>
          <a:endParaRPr lang="nl-NL"/>
        </a:p>
      </dgm:t>
    </dgm:pt>
    <dgm:pt modelId="{5A0C92BD-2AD3-4B50-9CF7-511F0095BD0D}" type="pres">
      <dgm:prSet presAssocID="{0251C75B-829A-40C1-AB80-BD6574397996}" presName="connectorText" presStyleLbl="sibTrans2D1" presStyleIdx="0" presStyleCnt="3"/>
      <dgm:spPr/>
      <dgm:t>
        <a:bodyPr/>
        <a:lstStyle/>
        <a:p>
          <a:endParaRPr lang="nl-NL"/>
        </a:p>
      </dgm:t>
    </dgm:pt>
    <dgm:pt modelId="{8DB5BA33-1C8A-48C7-A1BD-659C49311BAE}" type="pres">
      <dgm:prSet presAssocID="{BEAF70AB-CC46-4477-8792-9095FFC2BEF6}" presName="node" presStyleLbl="node1" presStyleIdx="1" presStyleCnt="4">
        <dgm:presLayoutVars>
          <dgm:bulletEnabled val="1"/>
        </dgm:presLayoutVars>
      </dgm:prSet>
      <dgm:spPr/>
      <dgm:t>
        <a:bodyPr/>
        <a:lstStyle/>
        <a:p>
          <a:endParaRPr lang="nl-NL"/>
        </a:p>
      </dgm:t>
    </dgm:pt>
    <dgm:pt modelId="{7B0286C2-1DB0-4083-AC21-70E296F3ECF6}" type="pres">
      <dgm:prSet presAssocID="{1DDFDBFB-7564-4815-BF06-431A252AE295}" presName="sibTrans" presStyleLbl="sibTrans2D1" presStyleIdx="1" presStyleCnt="3"/>
      <dgm:spPr/>
      <dgm:t>
        <a:bodyPr/>
        <a:lstStyle/>
        <a:p>
          <a:endParaRPr lang="nl-NL"/>
        </a:p>
      </dgm:t>
    </dgm:pt>
    <dgm:pt modelId="{D48BDF48-BBD1-4F9B-B47B-A3A11FC7B921}" type="pres">
      <dgm:prSet presAssocID="{1DDFDBFB-7564-4815-BF06-431A252AE295}" presName="connectorText" presStyleLbl="sibTrans2D1" presStyleIdx="1" presStyleCnt="3"/>
      <dgm:spPr/>
      <dgm:t>
        <a:bodyPr/>
        <a:lstStyle/>
        <a:p>
          <a:endParaRPr lang="nl-NL"/>
        </a:p>
      </dgm:t>
    </dgm:pt>
    <dgm:pt modelId="{D142C554-9B4B-4895-9720-5516BF54C98B}" type="pres">
      <dgm:prSet presAssocID="{9B4A5C93-9EED-4E2A-A825-5FE772B1D4C6}" presName="node" presStyleLbl="node1" presStyleIdx="2" presStyleCnt="4">
        <dgm:presLayoutVars>
          <dgm:bulletEnabled val="1"/>
        </dgm:presLayoutVars>
      </dgm:prSet>
      <dgm:spPr/>
      <dgm:t>
        <a:bodyPr/>
        <a:lstStyle/>
        <a:p>
          <a:endParaRPr lang="nl-NL"/>
        </a:p>
      </dgm:t>
    </dgm:pt>
    <dgm:pt modelId="{5AC1686F-7D0F-41B7-8B39-DD924F291E66}" type="pres">
      <dgm:prSet presAssocID="{5BA4676B-3466-44B4-80F4-3D12C7E67ECC}" presName="sibTrans" presStyleLbl="sibTrans2D1" presStyleIdx="2" presStyleCnt="3"/>
      <dgm:spPr/>
      <dgm:t>
        <a:bodyPr/>
        <a:lstStyle/>
        <a:p>
          <a:endParaRPr lang="nl-NL"/>
        </a:p>
      </dgm:t>
    </dgm:pt>
    <dgm:pt modelId="{9D1CDCA8-9FC6-4045-B436-2F51EB6B790D}" type="pres">
      <dgm:prSet presAssocID="{5BA4676B-3466-44B4-80F4-3D12C7E67ECC}" presName="connectorText" presStyleLbl="sibTrans2D1" presStyleIdx="2" presStyleCnt="3"/>
      <dgm:spPr/>
      <dgm:t>
        <a:bodyPr/>
        <a:lstStyle/>
        <a:p>
          <a:endParaRPr lang="nl-NL"/>
        </a:p>
      </dgm:t>
    </dgm:pt>
    <dgm:pt modelId="{ED59597E-54EB-4FA1-BB95-04B229311D8F}" type="pres">
      <dgm:prSet presAssocID="{35FE0B0F-7A08-4737-812F-5159F1F708BF}" presName="node" presStyleLbl="node1" presStyleIdx="3" presStyleCnt="4">
        <dgm:presLayoutVars>
          <dgm:bulletEnabled val="1"/>
        </dgm:presLayoutVars>
      </dgm:prSet>
      <dgm:spPr/>
      <dgm:t>
        <a:bodyPr/>
        <a:lstStyle/>
        <a:p>
          <a:endParaRPr lang="nl-NL"/>
        </a:p>
      </dgm:t>
    </dgm:pt>
  </dgm:ptLst>
  <dgm:cxnLst>
    <dgm:cxn modelId="{526B2FB7-48FC-4006-9D0E-F89988CBC4D9}" srcId="{97D53BED-8178-4F22-BCEA-08EA68F368E8}" destId="{8D2B18D5-2F80-4E5A-BCAB-662AACEB5FD7}" srcOrd="0" destOrd="0" parTransId="{600DCFE0-FB80-48BA-800D-7504BFD847FF}" sibTransId="{0251C75B-829A-40C1-AB80-BD6574397996}"/>
    <dgm:cxn modelId="{EF41AE22-8BBB-47EF-9263-DFE5B6196BB4}" type="presOf" srcId="{9B4A5C93-9EED-4E2A-A825-5FE772B1D4C6}" destId="{D142C554-9B4B-4895-9720-5516BF54C98B}" srcOrd="0" destOrd="0" presId="urn:microsoft.com/office/officeart/2005/8/layout/process1"/>
    <dgm:cxn modelId="{B94311FB-DAD3-4A33-8DA8-1D921A5BB908}" srcId="{97D53BED-8178-4F22-BCEA-08EA68F368E8}" destId="{BEAF70AB-CC46-4477-8792-9095FFC2BEF6}" srcOrd="1" destOrd="0" parTransId="{6F8ED757-54EA-47EE-8BBC-694FA63451ED}" sibTransId="{1DDFDBFB-7564-4815-BF06-431A252AE295}"/>
    <dgm:cxn modelId="{5067A292-0F88-43B7-A1DC-11C054CC3B46}" type="presOf" srcId="{5BA4676B-3466-44B4-80F4-3D12C7E67ECC}" destId="{9D1CDCA8-9FC6-4045-B436-2F51EB6B790D}" srcOrd="1" destOrd="0" presId="urn:microsoft.com/office/officeart/2005/8/layout/process1"/>
    <dgm:cxn modelId="{D57534B6-0181-48D3-A0EE-87850E3392F3}" srcId="{97D53BED-8178-4F22-BCEA-08EA68F368E8}" destId="{9B4A5C93-9EED-4E2A-A825-5FE772B1D4C6}" srcOrd="2" destOrd="0" parTransId="{8DEB2427-182C-4A63-9C39-032EC4E488CF}" sibTransId="{5BA4676B-3466-44B4-80F4-3D12C7E67ECC}"/>
    <dgm:cxn modelId="{BE06C519-49BA-4790-82EB-E8147B84FDD8}" type="presOf" srcId="{BEAF70AB-CC46-4477-8792-9095FFC2BEF6}" destId="{8DB5BA33-1C8A-48C7-A1BD-659C49311BAE}" srcOrd="0" destOrd="0" presId="urn:microsoft.com/office/officeart/2005/8/layout/process1"/>
    <dgm:cxn modelId="{FE173FAF-2E90-4218-83D8-19D13CF887FB}" type="presOf" srcId="{35FE0B0F-7A08-4737-812F-5159F1F708BF}" destId="{ED59597E-54EB-4FA1-BB95-04B229311D8F}" srcOrd="0" destOrd="0" presId="urn:microsoft.com/office/officeart/2005/8/layout/process1"/>
    <dgm:cxn modelId="{8ADE4BFA-7CB9-4F98-8159-AA10430EBA9E}" type="presOf" srcId="{0251C75B-829A-40C1-AB80-BD6574397996}" destId="{5A0C92BD-2AD3-4B50-9CF7-511F0095BD0D}" srcOrd="1" destOrd="0" presId="urn:microsoft.com/office/officeart/2005/8/layout/process1"/>
    <dgm:cxn modelId="{01749731-2842-41EA-B9C9-707AE242DF02}" type="presOf" srcId="{0251C75B-829A-40C1-AB80-BD6574397996}" destId="{AD43027D-2C80-4194-A9D7-CAFFE525440C}" srcOrd="0" destOrd="0" presId="urn:microsoft.com/office/officeart/2005/8/layout/process1"/>
    <dgm:cxn modelId="{E3621F16-314B-4FAA-B83A-3845F1000EC2}" type="presOf" srcId="{97D53BED-8178-4F22-BCEA-08EA68F368E8}" destId="{D7FA1D70-1AD9-4CE9-B3C0-E965EB0CE27F}" srcOrd="0" destOrd="0" presId="urn:microsoft.com/office/officeart/2005/8/layout/process1"/>
    <dgm:cxn modelId="{616857AC-7410-46A0-BA60-2F13C9206A9A}" type="presOf" srcId="{8D2B18D5-2F80-4E5A-BCAB-662AACEB5FD7}" destId="{8F2719BA-7E85-447A-B09A-2881292EFA10}" srcOrd="0" destOrd="0" presId="urn:microsoft.com/office/officeart/2005/8/layout/process1"/>
    <dgm:cxn modelId="{790A0837-553D-4293-A34E-7995A45F2B32}" type="presOf" srcId="{1DDFDBFB-7564-4815-BF06-431A252AE295}" destId="{D48BDF48-BBD1-4F9B-B47B-A3A11FC7B921}" srcOrd="1" destOrd="0" presId="urn:microsoft.com/office/officeart/2005/8/layout/process1"/>
    <dgm:cxn modelId="{30DDB188-054B-4CDA-988F-A0EC3E326222}" srcId="{97D53BED-8178-4F22-BCEA-08EA68F368E8}" destId="{35FE0B0F-7A08-4737-812F-5159F1F708BF}" srcOrd="3" destOrd="0" parTransId="{67888538-3F63-4230-B33E-5BC8FE5A4227}" sibTransId="{2F9A9A8D-8B1B-4743-80E1-CA34D9B2A067}"/>
    <dgm:cxn modelId="{B4D1093D-8C03-460B-8D57-4E6D4B5BB80F}" type="presOf" srcId="{1DDFDBFB-7564-4815-BF06-431A252AE295}" destId="{7B0286C2-1DB0-4083-AC21-70E296F3ECF6}" srcOrd="0" destOrd="0" presId="urn:microsoft.com/office/officeart/2005/8/layout/process1"/>
    <dgm:cxn modelId="{5A76B45B-BF3C-4022-B07B-A8665826FE3C}" type="presOf" srcId="{5BA4676B-3466-44B4-80F4-3D12C7E67ECC}" destId="{5AC1686F-7D0F-41B7-8B39-DD924F291E66}" srcOrd="0" destOrd="0" presId="urn:microsoft.com/office/officeart/2005/8/layout/process1"/>
    <dgm:cxn modelId="{1CDBD9DB-5516-4627-A4E2-EFC933C575AB}" type="presParOf" srcId="{D7FA1D70-1AD9-4CE9-B3C0-E965EB0CE27F}" destId="{8F2719BA-7E85-447A-B09A-2881292EFA10}" srcOrd="0" destOrd="0" presId="urn:microsoft.com/office/officeart/2005/8/layout/process1"/>
    <dgm:cxn modelId="{0DDB82E5-DD7C-4213-83E3-FDAD773D3D01}" type="presParOf" srcId="{D7FA1D70-1AD9-4CE9-B3C0-E965EB0CE27F}" destId="{AD43027D-2C80-4194-A9D7-CAFFE525440C}" srcOrd="1" destOrd="0" presId="urn:microsoft.com/office/officeart/2005/8/layout/process1"/>
    <dgm:cxn modelId="{A7B13A7A-4A99-4E62-8206-8DA9A73C257B}" type="presParOf" srcId="{AD43027D-2C80-4194-A9D7-CAFFE525440C}" destId="{5A0C92BD-2AD3-4B50-9CF7-511F0095BD0D}" srcOrd="0" destOrd="0" presId="urn:microsoft.com/office/officeart/2005/8/layout/process1"/>
    <dgm:cxn modelId="{179CDE70-FB4A-4D1A-AA68-127924F7A780}" type="presParOf" srcId="{D7FA1D70-1AD9-4CE9-B3C0-E965EB0CE27F}" destId="{8DB5BA33-1C8A-48C7-A1BD-659C49311BAE}" srcOrd="2" destOrd="0" presId="urn:microsoft.com/office/officeart/2005/8/layout/process1"/>
    <dgm:cxn modelId="{3331C60E-1FBD-4C2C-8059-6CF97DE90707}" type="presParOf" srcId="{D7FA1D70-1AD9-4CE9-B3C0-E965EB0CE27F}" destId="{7B0286C2-1DB0-4083-AC21-70E296F3ECF6}" srcOrd="3" destOrd="0" presId="urn:microsoft.com/office/officeart/2005/8/layout/process1"/>
    <dgm:cxn modelId="{FA27E8EB-347E-4214-8999-C226B1C701E9}" type="presParOf" srcId="{7B0286C2-1DB0-4083-AC21-70E296F3ECF6}" destId="{D48BDF48-BBD1-4F9B-B47B-A3A11FC7B921}" srcOrd="0" destOrd="0" presId="urn:microsoft.com/office/officeart/2005/8/layout/process1"/>
    <dgm:cxn modelId="{31005D05-FD30-4CFD-81A7-7014E992BBDC}" type="presParOf" srcId="{D7FA1D70-1AD9-4CE9-B3C0-E965EB0CE27F}" destId="{D142C554-9B4B-4895-9720-5516BF54C98B}" srcOrd="4" destOrd="0" presId="urn:microsoft.com/office/officeart/2005/8/layout/process1"/>
    <dgm:cxn modelId="{DFB71C9E-AFC6-4048-827B-865AFFB3CF0E}" type="presParOf" srcId="{D7FA1D70-1AD9-4CE9-B3C0-E965EB0CE27F}" destId="{5AC1686F-7D0F-41B7-8B39-DD924F291E66}" srcOrd="5" destOrd="0" presId="urn:microsoft.com/office/officeart/2005/8/layout/process1"/>
    <dgm:cxn modelId="{04D1DA5E-4256-434B-8CD9-E62E4EB89151}" type="presParOf" srcId="{5AC1686F-7D0F-41B7-8B39-DD924F291E66}" destId="{9D1CDCA8-9FC6-4045-B436-2F51EB6B790D}" srcOrd="0" destOrd="0" presId="urn:microsoft.com/office/officeart/2005/8/layout/process1"/>
    <dgm:cxn modelId="{FF05B33C-E080-4F18-ABE3-62562DF8B947}" type="presParOf" srcId="{D7FA1D70-1AD9-4CE9-B3C0-E965EB0CE27F}" destId="{ED59597E-54EB-4FA1-BB95-04B229311D8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2B276-84AB-4331-BC6B-C9B9D4DDCC91}">
      <dsp:nvSpPr>
        <dsp:cNvPr id="0" name=""/>
        <dsp:cNvSpPr/>
      </dsp:nvSpPr>
      <dsp:spPr>
        <a:xfrm>
          <a:off x="2584282" y="41645"/>
          <a:ext cx="3226328" cy="82068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l-NL" sz="1300" b="1" kern="1200" dirty="0" smtClean="0"/>
            <a:t>Water</a:t>
          </a:r>
          <a:r>
            <a:rPr lang="nl-NL" sz="1300" kern="1200" dirty="0" smtClean="0"/>
            <a:t> wordt gebruikt ter aanvulling en voor fotosynthese. Mineralen worden gebruikt  voor de opbouw van stoffen.</a:t>
          </a:r>
          <a:endParaRPr lang="nl-NL" sz="1300" kern="1200" dirty="0"/>
        </a:p>
      </dsp:txBody>
      <dsp:txXfrm>
        <a:off x="2608319" y="65682"/>
        <a:ext cx="3178254" cy="772613"/>
      </dsp:txXfrm>
    </dsp:sp>
    <dsp:sp modelId="{1A73D765-C879-4340-8A28-D1673EE6ACC8}">
      <dsp:nvSpPr>
        <dsp:cNvPr id="0" name=""/>
        <dsp:cNvSpPr/>
      </dsp:nvSpPr>
      <dsp:spPr>
        <a:xfrm rot="16120116">
          <a:off x="4042612" y="885887"/>
          <a:ext cx="312313" cy="369309"/>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5400000">
        <a:off x="4089065" y="1008066"/>
        <a:ext cx="221585" cy="218619"/>
      </dsp:txXfrm>
    </dsp:sp>
    <dsp:sp modelId="{1D339D6B-D5D3-4FAC-9073-5DA5AB87C15B}">
      <dsp:nvSpPr>
        <dsp:cNvPr id="0" name=""/>
        <dsp:cNvSpPr/>
      </dsp:nvSpPr>
      <dsp:spPr>
        <a:xfrm>
          <a:off x="2586928" y="1278750"/>
          <a:ext cx="3226328" cy="82068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l-NL" sz="1300" kern="1200" dirty="0" smtClean="0"/>
            <a:t>Water en mineralen gaan via de houtvaten naar de bladeren</a:t>
          </a:r>
          <a:endParaRPr lang="nl-NL" sz="1300" kern="1200" dirty="0"/>
        </a:p>
      </dsp:txBody>
      <dsp:txXfrm>
        <a:off x="2610965" y="1302787"/>
        <a:ext cx="3178254" cy="772613"/>
      </dsp:txXfrm>
    </dsp:sp>
    <dsp:sp modelId="{0BA60A8D-2A34-424C-98E2-446FAA6B9796}">
      <dsp:nvSpPr>
        <dsp:cNvPr id="0" name=""/>
        <dsp:cNvSpPr/>
      </dsp:nvSpPr>
      <dsp:spPr>
        <a:xfrm rot="16474807">
          <a:off x="4007128" y="2131662"/>
          <a:ext cx="383283" cy="298878"/>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5400000">
        <a:off x="4105527" y="2178979"/>
        <a:ext cx="179326" cy="293620"/>
      </dsp:txXfrm>
    </dsp:sp>
    <dsp:sp modelId="{F118B0E6-6235-478B-B80A-E9B6014C591A}">
      <dsp:nvSpPr>
        <dsp:cNvPr id="0" name=""/>
        <dsp:cNvSpPr/>
      </dsp:nvSpPr>
      <dsp:spPr>
        <a:xfrm>
          <a:off x="2584282" y="2462764"/>
          <a:ext cx="3226328" cy="82068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l-NL" sz="1300" kern="1200" dirty="0" smtClean="0"/>
            <a:t>Water en mineralen worden verder vervoerd naar de houtvaten in de stengels</a:t>
          </a:r>
          <a:endParaRPr lang="nl-NL" sz="1300" kern="1200" dirty="0"/>
        </a:p>
      </dsp:txBody>
      <dsp:txXfrm>
        <a:off x="2608319" y="2486801"/>
        <a:ext cx="3178254" cy="772613"/>
      </dsp:txXfrm>
    </dsp:sp>
    <dsp:sp modelId="{82FB7082-7C0E-4996-A565-71FA6175ED99}">
      <dsp:nvSpPr>
        <dsp:cNvPr id="0" name=""/>
        <dsp:cNvSpPr/>
      </dsp:nvSpPr>
      <dsp:spPr>
        <a:xfrm rot="16200000">
          <a:off x="4043568" y="3303968"/>
          <a:ext cx="307757" cy="369309"/>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5400000">
        <a:off x="4086655" y="3427071"/>
        <a:ext cx="221585" cy="215430"/>
      </dsp:txXfrm>
    </dsp:sp>
    <dsp:sp modelId="{D5A556FB-2422-4233-9455-F1153894505F}">
      <dsp:nvSpPr>
        <dsp:cNvPr id="0" name=""/>
        <dsp:cNvSpPr/>
      </dsp:nvSpPr>
      <dsp:spPr>
        <a:xfrm>
          <a:off x="2584282" y="3693795"/>
          <a:ext cx="3226328" cy="82068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l-NL" sz="1300" kern="1200" dirty="0" smtClean="0"/>
            <a:t>Water en mineralen worden via de celwanden naar de houtvaten van de wortel vervoerd</a:t>
          </a:r>
          <a:endParaRPr lang="nl-NL" sz="1300" kern="1200" dirty="0"/>
        </a:p>
      </dsp:txBody>
      <dsp:txXfrm>
        <a:off x="2608319" y="3717832"/>
        <a:ext cx="3178254" cy="772613"/>
      </dsp:txXfrm>
    </dsp:sp>
    <dsp:sp modelId="{A18CB3E9-A71D-4465-A94B-E0F2DDE81A70}">
      <dsp:nvSpPr>
        <dsp:cNvPr id="0" name=""/>
        <dsp:cNvSpPr/>
      </dsp:nvSpPr>
      <dsp:spPr>
        <a:xfrm rot="16200000">
          <a:off x="4043568" y="4535000"/>
          <a:ext cx="307757" cy="369309"/>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5400000">
        <a:off x="4086655" y="4658103"/>
        <a:ext cx="221585" cy="215430"/>
      </dsp:txXfrm>
    </dsp:sp>
    <dsp:sp modelId="{065737E6-534F-4329-9A51-57960ADAED96}">
      <dsp:nvSpPr>
        <dsp:cNvPr id="0" name=""/>
        <dsp:cNvSpPr/>
      </dsp:nvSpPr>
      <dsp:spPr>
        <a:xfrm>
          <a:off x="2584282" y="4924826"/>
          <a:ext cx="3226328" cy="820687"/>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nl-NL" sz="1300" kern="1200" dirty="0" smtClean="0"/>
            <a:t>Water en minderalen worden opgenomen door de wortelharen</a:t>
          </a:r>
          <a:endParaRPr lang="nl-NL" sz="1300" kern="1200" dirty="0"/>
        </a:p>
      </dsp:txBody>
      <dsp:txXfrm>
        <a:off x="2608319" y="4948863"/>
        <a:ext cx="3178254" cy="772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719BA-7E85-447A-B09A-2881292EFA10}">
      <dsp:nvSpPr>
        <dsp:cNvPr id="0" name=""/>
        <dsp:cNvSpPr/>
      </dsp:nvSpPr>
      <dsp:spPr>
        <a:xfrm>
          <a:off x="4392" y="1824086"/>
          <a:ext cx="1920711" cy="1152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solidFill>
                <a:schemeClr val="tx1"/>
              </a:solidFill>
            </a:rPr>
            <a:t>Vorming geslachtscellen</a:t>
          </a:r>
          <a:endParaRPr lang="nl-NL" sz="1700" kern="1200" dirty="0">
            <a:solidFill>
              <a:schemeClr val="tx1"/>
            </a:solidFill>
          </a:endParaRPr>
        </a:p>
      </dsp:txBody>
      <dsp:txXfrm>
        <a:off x="38145" y="1857839"/>
        <a:ext cx="1853205" cy="1084921"/>
      </dsp:txXfrm>
    </dsp:sp>
    <dsp:sp modelId="{AD43027D-2C80-4194-A9D7-CAFFE525440C}">
      <dsp:nvSpPr>
        <dsp:cNvPr id="0" name=""/>
        <dsp:cNvSpPr/>
      </dsp:nvSpPr>
      <dsp:spPr>
        <a:xfrm>
          <a:off x="2117176" y="2162131"/>
          <a:ext cx="407190" cy="476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NL" sz="1400" kern="1200"/>
        </a:p>
      </dsp:txBody>
      <dsp:txXfrm>
        <a:off x="2117176" y="2257398"/>
        <a:ext cx="285033" cy="285802"/>
      </dsp:txXfrm>
    </dsp:sp>
    <dsp:sp modelId="{8DB5BA33-1C8A-48C7-A1BD-659C49311BAE}">
      <dsp:nvSpPr>
        <dsp:cNvPr id="0" name=""/>
        <dsp:cNvSpPr/>
      </dsp:nvSpPr>
      <dsp:spPr>
        <a:xfrm>
          <a:off x="2693389" y="1824086"/>
          <a:ext cx="1920711" cy="1152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solidFill>
                <a:schemeClr val="tx1"/>
              </a:solidFill>
            </a:rPr>
            <a:t>bestuiving</a:t>
          </a:r>
          <a:endParaRPr lang="nl-NL" sz="1700" kern="1200" dirty="0">
            <a:solidFill>
              <a:schemeClr val="tx1"/>
            </a:solidFill>
          </a:endParaRPr>
        </a:p>
      </dsp:txBody>
      <dsp:txXfrm>
        <a:off x="2727142" y="1857839"/>
        <a:ext cx="1853205" cy="1084921"/>
      </dsp:txXfrm>
    </dsp:sp>
    <dsp:sp modelId="{7B0286C2-1DB0-4083-AC21-70E296F3ECF6}">
      <dsp:nvSpPr>
        <dsp:cNvPr id="0" name=""/>
        <dsp:cNvSpPr/>
      </dsp:nvSpPr>
      <dsp:spPr>
        <a:xfrm>
          <a:off x="4806172" y="2162131"/>
          <a:ext cx="407190" cy="476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NL" sz="1400" kern="1200"/>
        </a:p>
      </dsp:txBody>
      <dsp:txXfrm>
        <a:off x="4806172" y="2257398"/>
        <a:ext cx="285033" cy="285802"/>
      </dsp:txXfrm>
    </dsp:sp>
    <dsp:sp modelId="{D142C554-9B4B-4895-9720-5516BF54C98B}">
      <dsp:nvSpPr>
        <dsp:cNvPr id="0" name=""/>
        <dsp:cNvSpPr/>
      </dsp:nvSpPr>
      <dsp:spPr>
        <a:xfrm>
          <a:off x="5382386" y="1824086"/>
          <a:ext cx="1920711" cy="1152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solidFill>
                <a:schemeClr val="tx1"/>
              </a:solidFill>
            </a:rPr>
            <a:t>Bevruchting</a:t>
          </a:r>
          <a:endParaRPr lang="nl-NL" sz="1700" kern="1200" dirty="0">
            <a:solidFill>
              <a:schemeClr val="tx1"/>
            </a:solidFill>
          </a:endParaRPr>
        </a:p>
      </dsp:txBody>
      <dsp:txXfrm>
        <a:off x="5416139" y="1857839"/>
        <a:ext cx="1853205" cy="1084921"/>
      </dsp:txXfrm>
    </dsp:sp>
    <dsp:sp modelId="{5AC1686F-7D0F-41B7-8B39-DD924F291E66}">
      <dsp:nvSpPr>
        <dsp:cNvPr id="0" name=""/>
        <dsp:cNvSpPr/>
      </dsp:nvSpPr>
      <dsp:spPr>
        <a:xfrm>
          <a:off x="7495169" y="2162131"/>
          <a:ext cx="407190" cy="4763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l-NL" sz="1400" kern="1200"/>
        </a:p>
      </dsp:txBody>
      <dsp:txXfrm>
        <a:off x="7495169" y="2257398"/>
        <a:ext cx="285033" cy="285802"/>
      </dsp:txXfrm>
    </dsp:sp>
    <dsp:sp modelId="{ED59597E-54EB-4FA1-BB95-04B229311D8F}">
      <dsp:nvSpPr>
        <dsp:cNvPr id="0" name=""/>
        <dsp:cNvSpPr/>
      </dsp:nvSpPr>
      <dsp:spPr>
        <a:xfrm>
          <a:off x="8071383" y="1824086"/>
          <a:ext cx="1920711" cy="11524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solidFill>
                <a:schemeClr val="tx1"/>
              </a:solidFill>
            </a:rPr>
            <a:t>verspreiding</a:t>
          </a:r>
          <a:endParaRPr lang="nl-NL" sz="1700" kern="1200" dirty="0">
            <a:solidFill>
              <a:schemeClr val="tx1"/>
            </a:solidFill>
          </a:endParaRPr>
        </a:p>
      </dsp:txBody>
      <dsp:txXfrm>
        <a:off x="8105136" y="1857839"/>
        <a:ext cx="1853205" cy="10849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B8FD15-2E64-4EAA-9455-3F7930852ABA}" type="datetime1">
              <a:rPr lang="nl-NL" smtClean="0"/>
              <a:t>12-9-2017</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06BD15E-A83F-499B-AE2F-72149146BFF5}" type="slidenum">
              <a:rPr lang="nl-NL" smtClean="0"/>
              <a:t>‹nr.›</a:t>
            </a:fld>
            <a:endParaRPr lang="nl-NL" dirty="0"/>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4FF5F-8D93-4DAD-9C86-683E3353AA13}" type="datetime1">
              <a:rPr lang="nl-NL" smtClean="0"/>
              <a:pPr/>
              <a:t>12-9-2017</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smtClean="0"/>
              <a:t>Klik om de tekststijlen van het model te bewerken</a:t>
            </a:r>
          </a:p>
          <a:p>
            <a:pPr lvl="1" rtl="0"/>
            <a:r>
              <a:rPr lang="nl-NL" noProof="0" dirty="0" smtClean="0"/>
              <a:t>Tweede niveau</a:t>
            </a:r>
          </a:p>
          <a:p>
            <a:pPr lvl="2" rtl="0"/>
            <a:r>
              <a:rPr lang="nl-NL" noProof="0" dirty="0" smtClean="0"/>
              <a:t>Derde niveau</a:t>
            </a:r>
          </a:p>
          <a:p>
            <a:pPr lvl="3" rtl="0"/>
            <a:r>
              <a:rPr lang="nl-NL" noProof="0" dirty="0" smtClean="0"/>
              <a:t>Vierde niveau</a:t>
            </a:r>
          </a:p>
          <a:p>
            <a:pPr lvl="4" rtl="0"/>
            <a:r>
              <a:rPr lang="nl-NL" noProof="0" dirty="0" smtClean="0"/>
              <a:t>Vijfde niveau</a:t>
            </a:r>
            <a:endParaRPr lang="nl-NL" noProof="0"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D6FFF6-EFF5-46FA-B62C-F141E1274D59}" type="slidenum">
              <a:rPr lang="nl-NL" noProof="0" smtClean="0"/>
              <a:t>‹nr.›</a:t>
            </a:fld>
            <a:endParaRPr lang="nl-NL" noProof="0" dirty="0"/>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1</a:t>
            </a:fld>
            <a:endParaRPr lang="nl-NL" dirty="0"/>
          </a:p>
        </p:txBody>
      </p:sp>
    </p:spTree>
    <p:extLst>
      <p:ext uri="{BB962C8B-B14F-4D97-AF65-F5344CB8AC3E}">
        <p14:creationId xmlns:p14="http://schemas.microsoft.com/office/powerpoint/2010/main" val="400522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55</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2</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9</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16</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a:t>
            </a:r>
            <a:r>
              <a:rPr lang="nl-NL" baseline="0" dirty="0" smtClean="0"/>
              <a:t> energie vrij te maken moet je lichaam organische stoffen omzetten. Dat zijn stoffen , zoals koolhydraten, vetten en eiwitten die gemaakt zijn in levende wezens. Wij krijgen die stoffen binnen door te eten: we eten groente, waarin organische stoffen zitten die door planten zijn gemaakt, en vlees, ,waarin organische stoffen zitten die door dieren zijn gemaakt. Anorganische stoffen zijn stoffen die uit de levenloze natuur komen, zoals water en co2.</a:t>
            </a:r>
            <a:endParaRPr lang="nl-NL" dirty="0"/>
          </a:p>
        </p:txBody>
      </p:sp>
      <p:sp>
        <p:nvSpPr>
          <p:cNvPr id="4" name="Tijdelijke aanduiding voor dianummer 3"/>
          <p:cNvSpPr>
            <a:spLocks noGrp="1"/>
          </p:cNvSpPr>
          <p:nvPr>
            <p:ph type="sldNum" sz="quarter" idx="10"/>
          </p:nvPr>
        </p:nvSpPr>
        <p:spPr/>
        <p:txBody>
          <a:bodyPr/>
          <a:lstStyle/>
          <a:p>
            <a:fld id="{2AD1DBBE-A6B4-4433-A357-E0BEF5C4AE50}" type="slidenum">
              <a:rPr lang="nl-NL" smtClean="0"/>
              <a:t>18</a:t>
            </a:fld>
            <a:endParaRPr lang="nl-NL"/>
          </a:p>
        </p:txBody>
      </p:sp>
    </p:spTree>
    <p:extLst>
      <p:ext uri="{BB962C8B-B14F-4D97-AF65-F5344CB8AC3E}">
        <p14:creationId xmlns:p14="http://schemas.microsoft.com/office/powerpoint/2010/main" val="32040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23</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28</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41</a:t>
            </a:fld>
            <a:endParaRPr lang="nl-NL" dirty="0"/>
          </a:p>
        </p:txBody>
      </p:sp>
    </p:spTree>
    <p:extLst>
      <p:ext uri="{BB962C8B-B14F-4D97-AF65-F5344CB8AC3E}">
        <p14:creationId xmlns:p14="http://schemas.microsoft.com/office/powerpoint/2010/main" val="138121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4BD6FFF6-EFF5-46FA-B62C-F141E1274D59}" type="slidenum">
              <a:rPr lang="nl-NL" smtClean="0"/>
              <a:t>48</a:t>
            </a:fld>
            <a:endParaRPr lang="nl-NL" dirty="0"/>
          </a:p>
        </p:txBody>
      </p:sp>
    </p:spTree>
    <p:extLst>
      <p:ext uri="{BB962C8B-B14F-4D97-AF65-F5344CB8AC3E}">
        <p14:creationId xmlns:p14="http://schemas.microsoft.com/office/powerpoint/2010/main" val="138121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1" name="Afbeelding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3"/>
          <p:cNvSpPr>
            <a:spLocks noGrp="1"/>
          </p:cNvSpPr>
          <p:nvPr>
            <p:ph type="ctrTitle"/>
          </p:nvPr>
        </p:nvSpPr>
        <p:spPr>
          <a:xfrm>
            <a:off x="1910080" y="1179705"/>
            <a:ext cx="9875520" cy="1472184"/>
          </a:xfrm>
          <a:prstGeom prst="rect">
            <a:avLst/>
          </a:prstGeom>
        </p:spPr>
        <p:txBody>
          <a:bodyPr rtlCol="0" anchor="b"/>
          <a:lstStyle>
            <a:lvl1pPr algn="ctr">
              <a:defRPr/>
            </a:lvl1pPr>
            <a:extLst/>
          </a:lstStyle>
          <a:p>
            <a:pPr rtl="0"/>
            <a:r>
              <a:rPr lang="nl-NL" noProof="0" smtClean="0"/>
              <a:t>Klik om de stijl te bewerken</a:t>
            </a:r>
            <a:endParaRPr lang="nl-NL" noProof="0" dirty="0"/>
          </a:p>
        </p:txBody>
      </p:sp>
      <p:sp>
        <p:nvSpPr>
          <p:cNvPr id="22" name="Subtitel 21"/>
          <p:cNvSpPr>
            <a:spLocks noGrp="1"/>
          </p:cNvSpPr>
          <p:nvPr>
            <p:ph type="subTitle" idx="1"/>
          </p:nvPr>
        </p:nvSpPr>
        <p:spPr>
          <a:xfrm>
            <a:off x="1910080" y="2669871"/>
            <a:ext cx="9875520" cy="1752600"/>
          </a:xfrm>
          <a:prstGeom prst="rect">
            <a:avLst/>
          </a:prstGeom>
        </p:spPr>
        <p:txBody>
          <a:bodyPr tIns="0" rtlCol="0"/>
          <a:lstStyle>
            <a:lvl1pPr marL="27432" indent="0" algn="ctr">
              <a:buNone/>
              <a:defRPr sz="2600" b="1">
                <a:solidFill>
                  <a:schemeClr val="accent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rtl="0"/>
            <a:r>
              <a:rPr lang="nl-NL" noProof="0" smtClean="0"/>
              <a:t>Klik om de ondertitelstijl van het model te bewerken</a:t>
            </a:r>
            <a:endParaRPr kumimoji="0" lang="nl-NL" noProof="0" dirty="0"/>
          </a:p>
        </p:txBody>
      </p:sp>
      <p:sp>
        <p:nvSpPr>
          <p:cNvPr id="7" name="Tijdelijke aanduiding voor datum 6"/>
          <p:cNvSpPr>
            <a:spLocks noGrp="1"/>
          </p:cNvSpPr>
          <p:nvPr>
            <p:ph type="dt" sz="half" idx="10"/>
          </p:nvPr>
        </p:nvSpPr>
        <p:spPr>
          <a:xfrm>
            <a:off x="4775200" y="6305550"/>
            <a:ext cx="2844800" cy="476250"/>
          </a:xfrm>
          <a:prstGeom prst="rect">
            <a:avLst/>
          </a:prstGeom>
        </p:spPr>
        <p:txBody>
          <a:bodyPr rtlCol="0"/>
          <a:lstStyle/>
          <a:p>
            <a:pPr rtl="0"/>
            <a:fld id="{D167B80D-9171-4824-A5E6-0539F88BF712}" type="datetime1">
              <a:rPr lang="nl-NL" noProof="0" smtClean="0"/>
              <a:t>12-9-2017</a:t>
            </a:fld>
            <a:endParaRPr lang="nl-NL" noProof="0" dirty="0"/>
          </a:p>
        </p:txBody>
      </p:sp>
      <p:sp>
        <p:nvSpPr>
          <p:cNvPr id="20" name="Tijdelijke aanduiding voor voettekst 19"/>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10" name="Tijdelijke aanduiding voor dianummer 9"/>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638"/>
            <a:ext cx="9997440" cy="1143000"/>
          </a:xfrm>
          <a:prstGeom prst="rect">
            <a:avLst/>
          </a:prstGeom>
        </p:spPr>
        <p:txBody>
          <a:bodyPr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a:xfrm>
            <a:off x="1914144" y="1447800"/>
            <a:ext cx="9997440" cy="4800600"/>
          </a:xfrm>
          <a:prstGeom prst="rect">
            <a:avLst/>
          </a:prstGeom>
        </p:spPr>
        <p:txBody>
          <a:bodyPr vert="eaVert" rtlCol="0"/>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4" name="Tijdelijke aanduiding voor datum 3"/>
          <p:cNvSpPr>
            <a:spLocks noGrp="1"/>
          </p:cNvSpPr>
          <p:nvPr>
            <p:ph type="dt" sz="half" idx="10"/>
          </p:nvPr>
        </p:nvSpPr>
        <p:spPr>
          <a:xfrm>
            <a:off x="4775200" y="6305550"/>
            <a:ext cx="2844800" cy="476250"/>
          </a:xfrm>
          <a:prstGeom prst="rect">
            <a:avLst/>
          </a:prstGeom>
        </p:spPr>
        <p:txBody>
          <a:bodyPr rtlCol="0"/>
          <a:lstStyle/>
          <a:p>
            <a:pPr rtl="0"/>
            <a:fld id="{624B12F1-400F-4B29-B8F1-2DF85F6AECF2}" type="datetime1">
              <a:rPr lang="nl-NL" noProof="0" smtClean="0"/>
              <a:t>12-9-2017</a:t>
            </a:fld>
            <a:endParaRPr lang="nl-NL" noProof="0" dirty="0"/>
          </a:p>
        </p:txBody>
      </p:sp>
      <p:sp>
        <p:nvSpPr>
          <p:cNvPr id="5" name="Tijdelijke aanduiding voor voettekst 4"/>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6" name="Tijdelijke aanduiding voor dianummer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144000" y="274640"/>
            <a:ext cx="2438400" cy="5851525"/>
          </a:xfrm>
          <a:prstGeom prst="rect">
            <a:avLst/>
          </a:prstGeom>
        </p:spPr>
        <p:txBody>
          <a:bodyPr vert="eaVert" rtlCol="0"/>
          <a:lstStyle/>
          <a:p>
            <a:pPr rtl="0"/>
            <a:r>
              <a:rPr lang="nl-NL" noProof="0" smtClean="0"/>
              <a:t>Klik om de stijl te bewerken</a:t>
            </a:r>
            <a:endParaRPr lang="nl-NL" noProof="0" dirty="0"/>
          </a:p>
        </p:txBody>
      </p:sp>
      <p:sp>
        <p:nvSpPr>
          <p:cNvPr id="3" name="Tijdelijke aanduiding voor verticale tekst 2"/>
          <p:cNvSpPr>
            <a:spLocks noGrp="1"/>
          </p:cNvSpPr>
          <p:nvPr>
            <p:ph type="body" orient="vert" idx="1"/>
          </p:nvPr>
        </p:nvSpPr>
        <p:spPr>
          <a:xfrm>
            <a:off x="1524000" y="274641"/>
            <a:ext cx="7416800" cy="5851525"/>
          </a:xfrm>
          <a:prstGeom prst="rect">
            <a:avLst/>
          </a:prstGeom>
        </p:spPr>
        <p:txBody>
          <a:bodyPr vert="eaVert" rtlCol="0"/>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4" name="Tijdelijke aanduiding voor datum 3"/>
          <p:cNvSpPr>
            <a:spLocks noGrp="1"/>
          </p:cNvSpPr>
          <p:nvPr>
            <p:ph type="dt" sz="half" idx="10"/>
          </p:nvPr>
        </p:nvSpPr>
        <p:spPr>
          <a:xfrm>
            <a:off x="4775200" y="6305550"/>
            <a:ext cx="2844800" cy="476250"/>
          </a:xfrm>
          <a:prstGeom prst="rect">
            <a:avLst/>
          </a:prstGeom>
        </p:spPr>
        <p:txBody>
          <a:bodyPr rtlCol="0"/>
          <a:lstStyle/>
          <a:p>
            <a:pPr rtl="0"/>
            <a:fld id="{74219F46-6031-4B88-8EE9-E717D8B5CAD8}" type="datetime1">
              <a:rPr lang="nl-NL" noProof="0" smtClean="0"/>
              <a:t>12-9-2017</a:t>
            </a:fld>
            <a:endParaRPr lang="nl-NL" noProof="0" dirty="0"/>
          </a:p>
        </p:txBody>
      </p:sp>
      <p:sp>
        <p:nvSpPr>
          <p:cNvPr id="5" name="Tijdelijke aanduiding voor voettekst 4"/>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6" name="Tijdelijke aanduiding voor dianummer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638"/>
            <a:ext cx="9997440" cy="1143000"/>
          </a:xfrm>
          <a:prstGeom prst="rect">
            <a:avLst/>
          </a:prstGeom>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idx="1"/>
          </p:nvPr>
        </p:nvSpPr>
        <p:spPr>
          <a:xfrm>
            <a:off x="1914144" y="1447800"/>
            <a:ext cx="9997440" cy="4800600"/>
          </a:xfrm>
          <a:prstGeom prst="rect">
            <a:avLst/>
          </a:prstGeom>
        </p:spPr>
        <p:txBody>
          <a:bodyPr rtlCol="0"/>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4" name="Tijdelijke aanduiding voor datum 3"/>
          <p:cNvSpPr>
            <a:spLocks noGrp="1"/>
          </p:cNvSpPr>
          <p:nvPr>
            <p:ph type="dt" sz="half" idx="10"/>
          </p:nvPr>
        </p:nvSpPr>
        <p:spPr>
          <a:xfrm>
            <a:off x="4775200" y="6305550"/>
            <a:ext cx="2844800" cy="476250"/>
          </a:xfrm>
          <a:prstGeom prst="rect">
            <a:avLst/>
          </a:prstGeom>
        </p:spPr>
        <p:txBody>
          <a:bodyPr rtlCol="0"/>
          <a:lstStyle/>
          <a:p>
            <a:pPr rtl="0"/>
            <a:fld id="{2B024A03-6B4A-46B1-A3FF-50F20ECD8318}" type="datetime1">
              <a:rPr lang="nl-NL" noProof="0" smtClean="0"/>
              <a:t>12-9-2017</a:t>
            </a:fld>
            <a:endParaRPr lang="nl-NL" noProof="0" dirty="0"/>
          </a:p>
        </p:txBody>
      </p:sp>
      <p:sp>
        <p:nvSpPr>
          <p:cNvPr id="5" name="Tijdelijke aanduiding voor voettekst 4"/>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6" name="Tijdelijke aanduiding voor dianummer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828800" y="2600325"/>
            <a:ext cx="8534400" cy="2286000"/>
          </a:xfrm>
          <a:prstGeom prst="rect">
            <a:avLst/>
          </a:prstGeom>
        </p:spPr>
        <p:txBody>
          <a:bodyPr rtlCol="0" anchor="t"/>
          <a:lstStyle>
            <a:lvl1pPr algn="l">
              <a:lnSpc>
                <a:spcPts val="4500"/>
              </a:lnSpc>
              <a:buNone/>
              <a:defRPr sz="4000" b="1" cap="all"/>
            </a:lvl1pPr>
            <a:extLst/>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1828800" y="1066800"/>
            <a:ext cx="8534400" cy="1509712"/>
          </a:xfrm>
          <a:prstGeom prst="rect">
            <a:avLst/>
          </a:prstGeom>
        </p:spPr>
        <p:txBody>
          <a:bodyPr rtlCol="0"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rtl="0" eaLnBrk="1" latinLnBrk="0" hangingPunct="1"/>
            <a:r>
              <a:rPr lang="nl-NL" noProof="0" smtClean="0"/>
              <a:t>Klik om de modelstijlen te bewerken</a:t>
            </a:r>
          </a:p>
        </p:txBody>
      </p:sp>
      <p:sp>
        <p:nvSpPr>
          <p:cNvPr id="4" name="Tijdelijke aanduiding voor datum 3"/>
          <p:cNvSpPr>
            <a:spLocks noGrp="1"/>
          </p:cNvSpPr>
          <p:nvPr>
            <p:ph type="dt" sz="half" idx="10"/>
          </p:nvPr>
        </p:nvSpPr>
        <p:spPr>
          <a:xfrm>
            <a:off x="4775200" y="6305550"/>
            <a:ext cx="2844800" cy="476250"/>
          </a:xfrm>
          <a:prstGeom prst="rect">
            <a:avLst/>
          </a:prstGeom>
        </p:spPr>
        <p:txBody>
          <a:bodyPr rtlCol="0"/>
          <a:lstStyle/>
          <a:p>
            <a:pPr rtl="0"/>
            <a:fld id="{09148C70-ED61-4E2C-842D-ECF57C784133}" type="datetime1">
              <a:rPr lang="nl-NL" noProof="0" smtClean="0"/>
              <a:t>12-9-2017</a:t>
            </a:fld>
            <a:endParaRPr lang="nl-NL" noProof="0" dirty="0"/>
          </a:p>
        </p:txBody>
      </p:sp>
      <p:sp>
        <p:nvSpPr>
          <p:cNvPr id="5" name="Tijdelijke aanduiding voor voettekst 4"/>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6" name="Tijdelijke aanduiding voor dianummer 5"/>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320"/>
            <a:ext cx="9997440" cy="1143000"/>
          </a:xfrm>
          <a:prstGeom prst="rect">
            <a:avLst/>
          </a:prstGeom>
        </p:spPr>
        <p:txBody>
          <a:bodyPr rtlCol="0"/>
          <a:lstStyle/>
          <a:p>
            <a:pPr rtl="0"/>
            <a:r>
              <a:rPr lang="nl-NL" noProof="0" smtClean="0"/>
              <a:t>Klik om de stijl te bewerken</a:t>
            </a:r>
            <a:endParaRPr lang="nl-NL" noProof="0" dirty="0"/>
          </a:p>
        </p:txBody>
      </p:sp>
      <p:sp>
        <p:nvSpPr>
          <p:cNvPr id="3" name="Tijdelijke aanduiding voor inhoud 2"/>
          <p:cNvSpPr>
            <a:spLocks noGrp="1"/>
          </p:cNvSpPr>
          <p:nvPr>
            <p:ph sz="half" idx="1"/>
          </p:nvPr>
        </p:nvSpPr>
        <p:spPr>
          <a:xfrm>
            <a:off x="1914144" y="1524000"/>
            <a:ext cx="4876800" cy="4663440"/>
          </a:xfrm>
          <a:prstGeom prst="rect">
            <a:avLst/>
          </a:prstGeo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4" name="Tijdelijke aanduiding voor inhoud 3"/>
          <p:cNvSpPr>
            <a:spLocks noGrp="1"/>
          </p:cNvSpPr>
          <p:nvPr>
            <p:ph sz="half" idx="2"/>
          </p:nvPr>
        </p:nvSpPr>
        <p:spPr>
          <a:xfrm>
            <a:off x="7034784" y="1524000"/>
            <a:ext cx="4876800" cy="4663440"/>
          </a:xfrm>
          <a:prstGeom prst="rect">
            <a:avLst/>
          </a:prstGeom>
        </p:spPr>
        <p:txBody>
          <a:bodyPr rtlCol="0"/>
          <a:lstStyle>
            <a:lvl1pPr>
              <a:defRPr sz="2800"/>
            </a:lvl1pPr>
            <a:lvl2pPr>
              <a:defRPr sz="2400"/>
            </a:lvl2pPr>
            <a:lvl3pPr>
              <a:defRPr sz="2000"/>
            </a:lvl3pPr>
            <a:lvl4pPr>
              <a:defRPr sz="1800"/>
            </a:lvl4pPr>
            <a:lvl5pPr>
              <a:defRPr sz="1800"/>
            </a:lvl5pPr>
            <a:extLst/>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5" name="Tijdelijke aanduiding voor datum 4"/>
          <p:cNvSpPr>
            <a:spLocks noGrp="1"/>
          </p:cNvSpPr>
          <p:nvPr>
            <p:ph type="dt" sz="half" idx="10"/>
          </p:nvPr>
        </p:nvSpPr>
        <p:spPr>
          <a:xfrm>
            <a:off x="4775200" y="6305550"/>
            <a:ext cx="2844800" cy="476250"/>
          </a:xfrm>
          <a:prstGeom prst="rect">
            <a:avLst/>
          </a:prstGeom>
        </p:spPr>
        <p:txBody>
          <a:bodyPr rtlCol="0"/>
          <a:lstStyle/>
          <a:p>
            <a:pPr rtl="0"/>
            <a:fld id="{05BD2022-243E-40D9-BC58-FE4AC5E644BB}" type="datetime1">
              <a:rPr lang="nl-NL" noProof="0" smtClean="0"/>
              <a:t>12-9-2017</a:t>
            </a:fld>
            <a:endParaRPr lang="nl-NL" noProof="0" dirty="0"/>
          </a:p>
        </p:txBody>
      </p:sp>
      <p:sp>
        <p:nvSpPr>
          <p:cNvPr id="6" name="Tijdelijke aanduiding voor voettekst 5"/>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7" name="Tijdelijke aanduiding voor dianummer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5160336"/>
            <a:ext cx="10972800" cy="1143000"/>
          </a:xfrm>
          <a:prstGeom prst="rect">
            <a:avLst/>
          </a:prstGeom>
        </p:spPr>
        <p:txBody>
          <a:bodyPr rtlCol="0" anchor="ctr"/>
          <a:lstStyle>
            <a:lvl1pPr algn="ctr">
              <a:lnSpc>
                <a:spcPts val="4800"/>
              </a:lnSpc>
              <a:defRPr sz="4500" b="1" cap="none" baseline="0"/>
            </a:lvl1pPr>
            <a:extLst/>
          </a:lstStyle>
          <a:p>
            <a:pPr rtl="0"/>
            <a:r>
              <a:rPr lang="nl-NL" noProof="0" smtClean="0"/>
              <a:t>Klik om de stijl te bewerken</a:t>
            </a:r>
            <a:endParaRPr lang="nl-NL" noProof="0" dirty="0"/>
          </a:p>
        </p:txBody>
      </p:sp>
      <p:sp>
        <p:nvSpPr>
          <p:cNvPr id="3" name="Tijdelijke aanduiding voor tekst 2"/>
          <p:cNvSpPr>
            <a:spLocks noGrp="1"/>
          </p:cNvSpPr>
          <p:nvPr>
            <p:ph type="body" idx="1"/>
          </p:nvPr>
        </p:nvSpPr>
        <p:spPr>
          <a:xfrm>
            <a:off x="609600" y="328278"/>
            <a:ext cx="5364480" cy="640080"/>
          </a:xfrm>
          <a:prstGeom prst="rect">
            <a:avLst/>
          </a:prstGeom>
          <a:noFill/>
          <a:ln w="10795">
            <a:solidFill>
              <a:schemeClr val="bg1"/>
            </a:solidFill>
            <a:miter lim="800000"/>
          </a:ln>
        </p:spPr>
        <p:txBody>
          <a:bodyPr rtlCol="0"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nl-NL" noProof="0" smtClean="0"/>
              <a:t>Klik om de modelstijlen te bewerken</a:t>
            </a:r>
          </a:p>
        </p:txBody>
      </p:sp>
      <p:sp>
        <p:nvSpPr>
          <p:cNvPr id="5" name="Tijdelijke aanduiding voor inhoud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rtlCol="0"/>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4" name="Tijdelijke aanduiding voor tekst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rtlCol="0"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rtl="0" eaLnBrk="1" latinLnBrk="0" hangingPunct="1"/>
            <a:r>
              <a:rPr lang="nl-NL" noProof="0" smtClean="0"/>
              <a:t>Klik om de modelstijlen te bewerken</a:t>
            </a:r>
          </a:p>
        </p:txBody>
      </p:sp>
      <p:sp>
        <p:nvSpPr>
          <p:cNvPr id="6" name="Tijdelijke aanduiding voor inhoud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rtlCol="0"/>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7" name="Tijdelijke aanduiding voor datum 6"/>
          <p:cNvSpPr>
            <a:spLocks noGrp="1"/>
          </p:cNvSpPr>
          <p:nvPr>
            <p:ph type="dt" sz="half" idx="10"/>
          </p:nvPr>
        </p:nvSpPr>
        <p:spPr>
          <a:xfrm>
            <a:off x="4775200" y="6305550"/>
            <a:ext cx="2844800" cy="476250"/>
          </a:xfrm>
          <a:prstGeom prst="rect">
            <a:avLst/>
          </a:prstGeom>
        </p:spPr>
        <p:txBody>
          <a:bodyPr rtlCol="0"/>
          <a:lstStyle/>
          <a:p>
            <a:pPr rtl="0"/>
            <a:fld id="{7A55729A-81C1-45E4-8E91-F238C95243E6}" type="datetime1">
              <a:rPr lang="nl-NL" noProof="0" smtClean="0"/>
              <a:t>12-9-2017</a:t>
            </a:fld>
            <a:endParaRPr lang="nl-NL" noProof="0" dirty="0"/>
          </a:p>
        </p:txBody>
      </p:sp>
      <p:sp>
        <p:nvSpPr>
          <p:cNvPr id="8" name="Tijdelijke aanduiding voor voettekst 7"/>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9" name="Tijdelijke aanduiding voor dianummer 8"/>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914144" y="274320"/>
            <a:ext cx="9997440" cy="1143000"/>
          </a:xfrm>
          <a:prstGeom prst="rect">
            <a:avLst/>
          </a:prstGeom>
        </p:spPr>
        <p:txBody>
          <a:bodyPr rtlCol="0" anchor="ctr"/>
          <a:lstStyle/>
          <a:p>
            <a:pPr rtl="0"/>
            <a:r>
              <a:rPr lang="nl-NL" noProof="0" smtClean="0"/>
              <a:t>Klik om de stijl te bewerken</a:t>
            </a:r>
            <a:endParaRPr lang="nl-NL" noProof="0" dirty="0"/>
          </a:p>
        </p:txBody>
      </p:sp>
      <p:sp>
        <p:nvSpPr>
          <p:cNvPr id="3" name="Tijdelijke aanduiding voor datum 2"/>
          <p:cNvSpPr>
            <a:spLocks noGrp="1"/>
          </p:cNvSpPr>
          <p:nvPr>
            <p:ph type="dt" sz="half" idx="10"/>
          </p:nvPr>
        </p:nvSpPr>
        <p:spPr>
          <a:xfrm>
            <a:off x="4775200" y="6305550"/>
            <a:ext cx="2844800" cy="476250"/>
          </a:xfrm>
          <a:prstGeom prst="rect">
            <a:avLst/>
          </a:prstGeom>
        </p:spPr>
        <p:txBody>
          <a:bodyPr rtlCol="0"/>
          <a:lstStyle/>
          <a:p>
            <a:pPr rtl="0"/>
            <a:fld id="{354EDEB3-B60D-4651-9575-980A48AC4E71}" type="datetime1">
              <a:rPr lang="nl-NL" noProof="0" smtClean="0"/>
              <a:t>12-9-2017</a:t>
            </a:fld>
            <a:endParaRPr lang="nl-NL" noProof="0" dirty="0"/>
          </a:p>
        </p:txBody>
      </p:sp>
      <p:sp>
        <p:nvSpPr>
          <p:cNvPr id="4" name="Tijdelijke aanduiding voor voettekst 3"/>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5" name="Tijdelijke aanduiding voor dianummer 4"/>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775200" y="6305550"/>
            <a:ext cx="2844800" cy="476250"/>
          </a:xfrm>
          <a:prstGeom prst="rect">
            <a:avLst/>
          </a:prstGeom>
        </p:spPr>
        <p:txBody>
          <a:bodyPr rtlCol="0"/>
          <a:lstStyle/>
          <a:p>
            <a:pPr rtl="0"/>
            <a:fld id="{EE0B95A0-65FB-45C0-880E-786C5FA775DD}" type="datetime1">
              <a:rPr lang="nl-NL" noProof="0" smtClean="0"/>
              <a:t>12-9-2017</a:t>
            </a:fld>
            <a:endParaRPr lang="nl-NL" noProof="0" dirty="0"/>
          </a:p>
        </p:txBody>
      </p:sp>
      <p:sp>
        <p:nvSpPr>
          <p:cNvPr id="3" name="Tijdelijke aanduiding voor voettekst 2"/>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4" name="Tijdelijke aanduiding voor dianummer 3"/>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16778"/>
            <a:ext cx="5080000" cy="1162050"/>
          </a:xfrm>
          <a:prstGeom prst="rect">
            <a:avLst/>
          </a:prstGeom>
          <a:ln>
            <a:noFill/>
          </a:ln>
        </p:spPr>
        <p:txBody>
          <a:bodyPr rtlCol="0" anchor="b"/>
          <a:lstStyle>
            <a:lvl1pPr algn="l">
              <a:lnSpc>
                <a:spcPts val="2000"/>
              </a:lnSpc>
              <a:buNone/>
              <a:defRPr sz="2200" b="1" cap="all" baseline="0"/>
            </a:lvl1pPr>
            <a:extLst/>
          </a:lstStyle>
          <a:p>
            <a:pPr rtl="0"/>
            <a:r>
              <a:rPr lang="nl-NL" noProof="0" smtClean="0"/>
              <a:t>Klik om de stijl te bewerken</a:t>
            </a:r>
            <a:endParaRPr lang="nl-NL" noProof="0" dirty="0"/>
          </a:p>
        </p:txBody>
      </p:sp>
      <p:sp>
        <p:nvSpPr>
          <p:cNvPr id="3" name="Tijdelijke aanduiding voor tekst 2"/>
          <p:cNvSpPr>
            <a:spLocks noGrp="1"/>
          </p:cNvSpPr>
          <p:nvPr>
            <p:ph type="body" idx="2"/>
          </p:nvPr>
        </p:nvSpPr>
        <p:spPr>
          <a:xfrm>
            <a:off x="609600" y="1406964"/>
            <a:ext cx="5080000" cy="698500"/>
          </a:xfrm>
          <a:prstGeom prst="rect">
            <a:avLst/>
          </a:prstGeom>
        </p:spPr>
        <p:txBody>
          <a:bodyPr rtlCol="0"/>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rtl="0" eaLnBrk="1" latinLnBrk="0" hangingPunct="1"/>
            <a:r>
              <a:rPr lang="nl-NL" noProof="0" smtClean="0"/>
              <a:t>Klik om de modelstijlen te bewerken</a:t>
            </a:r>
          </a:p>
        </p:txBody>
      </p:sp>
      <p:sp>
        <p:nvSpPr>
          <p:cNvPr id="4" name="Tijdelijke aanduiding voor inhoud 3"/>
          <p:cNvSpPr>
            <a:spLocks noGrp="1"/>
          </p:cNvSpPr>
          <p:nvPr>
            <p:ph sz="half" idx="1"/>
          </p:nvPr>
        </p:nvSpPr>
        <p:spPr>
          <a:xfrm>
            <a:off x="609600" y="2133601"/>
            <a:ext cx="10871200" cy="3992563"/>
          </a:xfrm>
          <a:prstGeom prst="rect">
            <a:avLst/>
          </a:prstGeom>
        </p:spPr>
        <p:txBody>
          <a:bodyPr rtlCol="0"/>
          <a:lstStyle>
            <a:lvl1pPr>
              <a:defRPr sz="3200"/>
            </a:lvl1pPr>
            <a:lvl2pPr>
              <a:defRPr sz="2800"/>
            </a:lvl2pPr>
            <a:lvl3pPr>
              <a:defRPr sz="2400"/>
            </a:lvl3pPr>
            <a:lvl4pPr>
              <a:defRPr sz="2000"/>
            </a:lvl4pPr>
            <a:lvl5pPr>
              <a:defRPr sz="2000"/>
            </a:lvl5pPr>
            <a:extLst/>
          </a:lstStyle>
          <a:p>
            <a:pPr lvl="0" rtl="0" eaLnBrk="1" latinLnBrk="0" hangingPunct="1"/>
            <a:r>
              <a:rPr lang="nl-NL" noProof="0" smtClean="0"/>
              <a:t>Klik om de modelstijlen te bewerken</a:t>
            </a:r>
          </a:p>
          <a:p>
            <a:pPr lvl="1" rtl="0" eaLnBrk="1" latinLnBrk="0" hangingPunct="1"/>
            <a:r>
              <a:rPr lang="nl-NL" noProof="0" smtClean="0"/>
              <a:t>Tweede niveau</a:t>
            </a:r>
          </a:p>
          <a:p>
            <a:pPr lvl="2" rtl="0" eaLnBrk="1" latinLnBrk="0" hangingPunct="1"/>
            <a:r>
              <a:rPr lang="nl-NL" noProof="0" smtClean="0"/>
              <a:t>Derde niveau</a:t>
            </a:r>
          </a:p>
          <a:p>
            <a:pPr lvl="3" rtl="0" eaLnBrk="1" latinLnBrk="0" hangingPunct="1"/>
            <a:r>
              <a:rPr lang="nl-NL" noProof="0" smtClean="0"/>
              <a:t>Vierde niveau</a:t>
            </a:r>
          </a:p>
          <a:p>
            <a:pPr lvl="4" rtl="0" eaLnBrk="1" latinLnBrk="0" hangingPunct="1"/>
            <a:r>
              <a:rPr lang="nl-NL" noProof="0" smtClean="0"/>
              <a:t>Vijfde niveau</a:t>
            </a:r>
            <a:endParaRPr kumimoji="0" lang="nl-NL" noProof="0" dirty="0"/>
          </a:p>
        </p:txBody>
      </p:sp>
      <p:sp>
        <p:nvSpPr>
          <p:cNvPr id="5" name="Tijdelijke aanduiding voor datum 4"/>
          <p:cNvSpPr>
            <a:spLocks noGrp="1"/>
          </p:cNvSpPr>
          <p:nvPr>
            <p:ph type="dt" sz="half" idx="10"/>
          </p:nvPr>
        </p:nvSpPr>
        <p:spPr>
          <a:xfrm>
            <a:off x="4775200" y="6305550"/>
            <a:ext cx="2844800" cy="476250"/>
          </a:xfrm>
          <a:prstGeom prst="rect">
            <a:avLst/>
          </a:prstGeom>
        </p:spPr>
        <p:txBody>
          <a:bodyPr rtlCol="0"/>
          <a:lstStyle/>
          <a:p>
            <a:pPr rtl="0"/>
            <a:fld id="{41760A48-B1D4-44BB-B26F-FFF21290ED10}" type="datetime1">
              <a:rPr lang="nl-NL" noProof="0" smtClean="0"/>
              <a:t>12-9-2017</a:t>
            </a:fld>
            <a:endParaRPr lang="nl-NL" noProof="0" dirty="0"/>
          </a:p>
        </p:txBody>
      </p:sp>
      <p:sp>
        <p:nvSpPr>
          <p:cNvPr id="6" name="Tijdelijke aanduiding voor voettekst 5"/>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7" name="Tijdelijke aanduiding voor dianummer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Pr>
        <a:solidFill>
          <a:schemeClr val="bg2">
            <a:lumMod val="9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49195" y="1066800"/>
            <a:ext cx="3657600" cy="1981200"/>
          </a:xfrm>
          <a:prstGeom prst="rect">
            <a:avLst/>
          </a:prstGeom>
        </p:spPr>
        <p:txBody>
          <a:bodyPr rtlCol="0" anchor="b">
            <a:noAutofit/>
          </a:bodyPr>
          <a:lstStyle>
            <a:lvl1pPr algn="l">
              <a:buNone/>
              <a:defRPr sz="2100" b="1">
                <a:effectLst/>
              </a:defRPr>
            </a:lvl1pPr>
            <a:extLst/>
          </a:lstStyle>
          <a:p>
            <a:pPr rtl="0"/>
            <a:r>
              <a:rPr lang="nl-NL" noProof="0" smtClean="0"/>
              <a:t>Klik om de stijl te bewerken</a:t>
            </a:r>
            <a:endParaRPr lang="nl-NL" noProof="0" dirty="0"/>
          </a:p>
        </p:txBody>
      </p:sp>
      <p:sp>
        <p:nvSpPr>
          <p:cNvPr id="8" name="Rechthoek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nl-NL" sz="3200" kern="1200" noProof="0" dirty="0">
              <a:solidFill>
                <a:schemeClr val="tx1"/>
              </a:solidFill>
              <a:latin typeface="+mn-lt"/>
              <a:ea typeface="+mn-ea"/>
              <a:cs typeface="+mn-cs"/>
            </a:endParaRPr>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rtlCol="0" anchor="t"/>
          <a:lstStyle>
            <a:lvl1pPr marL="0" indent="0" algn="l" eaLnBrk="1" latinLnBrk="0" hangingPunct="1">
              <a:buNone/>
              <a:defRPr sz="3200"/>
            </a:lvl1pPr>
            <a:extLst/>
          </a:lstStyle>
          <a:p>
            <a:pPr marL="0" algn="l" rtl="0" eaLnBrk="1" latinLnBrk="0" hangingPunct="1"/>
            <a:r>
              <a:rPr lang="nl-NL" noProof="0" smtClean="0"/>
              <a:t>Klik op het pictogram als u een afbeelding wilt toevoegen</a:t>
            </a:r>
            <a:endParaRPr kumimoji="0" lang="nl-NL" noProof="0" dirty="0"/>
          </a:p>
        </p:txBody>
      </p:sp>
      <p:sp>
        <p:nvSpPr>
          <p:cNvPr id="9" name="Rechthoek 1"/>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nl-NL" sz="1800" noProof="0" dirty="0"/>
          </a:p>
        </p:txBody>
      </p:sp>
      <p:sp>
        <p:nvSpPr>
          <p:cNvPr id="10" name="Rechthoek 2"/>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nl-NL" sz="1800" noProof="0" dirty="0"/>
          </a:p>
        </p:txBody>
      </p:sp>
      <p:sp>
        <p:nvSpPr>
          <p:cNvPr id="4" name="Tijdelijke aanduiding voor tekst 3"/>
          <p:cNvSpPr>
            <a:spLocks noGrp="1"/>
          </p:cNvSpPr>
          <p:nvPr>
            <p:ph type="body" sz="half" idx="2"/>
          </p:nvPr>
        </p:nvSpPr>
        <p:spPr>
          <a:xfrm>
            <a:off x="1117600" y="4800600"/>
            <a:ext cx="5892800" cy="762000"/>
          </a:xfrm>
          <a:prstGeom prst="rect">
            <a:avLst/>
          </a:prstGeom>
        </p:spPr>
        <p:txBody>
          <a:bodyPr rtlCol="0"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rtl="0" eaLnBrk="1" latinLnBrk="0" hangingPunct="1"/>
            <a:r>
              <a:rPr lang="nl-NL" noProof="0" smtClean="0"/>
              <a:t>Klik om de modelstijlen te bewerken</a:t>
            </a:r>
          </a:p>
        </p:txBody>
      </p:sp>
      <p:sp>
        <p:nvSpPr>
          <p:cNvPr id="5" name="Tijdelijke aanduiding voor datum 4"/>
          <p:cNvSpPr>
            <a:spLocks noGrp="1"/>
          </p:cNvSpPr>
          <p:nvPr>
            <p:ph type="dt" sz="half" idx="10"/>
          </p:nvPr>
        </p:nvSpPr>
        <p:spPr>
          <a:xfrm>
            <a:off x="4775200" y="6305550"/>
            <a:ext cx="2844800" cy="476250"/>
          </a:xfrm>
          <a:prstGeom prst="rect">
            <a:avLst/>
          </a:prstGeom>
        </p:spPr>
        <p:txBody>
          <a:bodyPr rtlCol="0"/>
          <a:lstStyle/>
          <a:p>
            <a:pPr rtl="0"/>
            <a:fld id="{110F41BA-1252-4F70-AAAF-6B9412B2C925}" type="datetime1">
              <a:rPr lang="nl-NL" noProof="0" smtClean="0"/>
              <a:t>12-9-2017</a:t>
            </a:fld>
            <a:endParaRPr lang="nl-NL" noProof="0" dirty="0"/>
          </a:p>
        </p:txBody>
      </p:sp>
      <p:sp>
        <p:nvSpPr>
          <p:cNvPr id="6" name="Tijdelijke aanduiding voor voettekst 5"/>
          <p:cNvSpPr>
            <a:spLocks noGrp="1"/>
          </p:cNvSpPr>
          <p:nvPr>
            <p:ph type="ftr" sz="quarter" idx="11"/>
          </p:nvPr>
        </p:nvSpPr>
        <p:spPr>
          <a:xfrm>
            <a:off x="7620000" y="6305550"/>
            <a:ext cx="3860800" cy="476250"/>
          </a:xfrm>
          <a:prstGeom prst="rect">
            <a:avLst/>
          </a:prstGeom>
        </p:spPr>
        <p:txBody>
          <a:bodyPr rtlCol="0"/>
          <a:lstStyle/>
          <a:p>
            <a:pPr rtl="0"/>
            <a:r>
              <a:rPr lang="nl-NL" noProof="0" dirty="0" smtClean="0"/>
              <a:t>Een voettekst toevoegen</a:t>
            </a:r>
            <a:endParaRPr lang="nl-NL" noProof="0" dirty="0"/>
          </a:p>
        </p:txBody>
      </p:sp>
      <p:sp>
        <p:nvSpPr>
          <p:cNvPr id="7" name="Tijdelijke aanduiding voor dianummer 6"/>
          <p:cNvSpPr>
            <a:spLocks noGrp="1"/>
          </p:cNvSpPr>
          <p:nvPr>
            <p:ph type="sldNum" sz="quarter" idx="12"/>
          </p:nvPr>
        </p:nvSpPr>
        <p:spPr>
          <a:xfrm>
            <a:off x="11484864" y="6305550"/>
            <a:ext cx="609600" cy="476250"/>
          </a:xfrm>
          <a:prstGeom prst="rect">
            <a:avLst/>
          </a:prstGeom>
        </p:spPr>
        <p:txBody>
          <a:bodyPr rtlCol="0"/>
          <a:lstStyle/>
          <a:p>
            <a:pPr rtl="0"/>
            <a:fld id="{401CF334-2D5C-4859-84A6-CA7E6E43FAEB}" type="slidenum">
              <a:rPr lang="nl-NL" noProof="0" smtClean="0"/>
              <a:t>‹nr.›</a:t>
            </a:fld>
            <a:endParaRPr lang="nl-NL" noProof="0" dirty="0"/>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Groep 5"/>
          <p:cNvGrpSpPr/>
          <p:nvPr/>
        </p:nvGrpSpPr>
        <p:grpSpPr>
          <a:xfrm>
            <a:off x="7148" y="-54"/>
            <a:ext cx="12188952" cy="6858054"/>
            <a:chOff x="7148" y="-54"/>
            <a:chExt cx="12188952" cy="6858054"/>
          </a:xfrm>
        </p:grpSpPr>
        <p:sp>
          <p:nvSpPr>
            <p:cNvPr id="4" name="Rechthoek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15" name="Rechthoek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nl-NL" sz="1800" noProof="0" dirty="0"/>
            </a:p>
          </p:txBody>
        </p:sp>
        <p:pic>
          <p:nvPicPr>
            <p:cNvPr id="3" name="Afbeelding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Tijdelijke aanduiding voor titel 4"/>
          <p:cNvSpPr>
            <a:spLocks noGrp="1"/>
          </p:cNvSpPr>
          <p:nvPr>
            <p:ph type="title"/>
          </p:nvPr>
        </p:nvSpPr>
        <p:spPr>
          <a:xfrm>
            <a:off x="1914144" y="274638"/>
            <a:ext cx="9997440" cy="1143000"/>
          </a:xfrm>
          <a:prstGeom prst="rect">
            <a:avLst/>
          </a:prstGeom>
        </p:spPr>
        <p:txBody>
          <a:bodyPr rtlCol="0" anchor="ctr">
            <a:normAutofit/>
          </a:bodyPr>
          <a:lstStyle/>
          <a:p>
            <a:pPr rtl="0"/>
            <a:r>
              <a:rPr lang="nl-NL" noProof="0" dirty="0" smtClean="0"/>
              <a:t>Klik om de titelstijl van het model te bewerken</a:t>
            </a:r>
            <a:endParaRPr lang="nl-NL" noProof="0" dirty="0"/>
          </a:p>
        </p:txBody>
      </p:sp>
      <p:sp>
        <p:nvSpPr>
          <p:cNvPr id="17" name="Tijdelijke aanduiding voor tekst 8"/>
          <p:cNvSpPr>
            <a:spLocks noGrp="1"/>
          </p:cNvSpPr>
          <p:nvPr>
            <p:ph type="body" idx="1"/>
          </p:nvPr>
        </p:nvSpPr>
        <p:spPr>
          <a:xfrm>
            <a:off x="1914144" y="1447800"/>
            <a:ext cx="9997440" cy="4800600"/>
          </a:xfrm>
          <a:prstGeom prst="rect">
            <a:avLst/>
          </a:prstGeom>
        </p:spPr>
        <p:txBody>
          <a:bodyPr rtlCol="0">
            <a:normAutofit/>
          </a:bodyPr>
          <a:lstStyle/>
          <a:p>
            <a:pPr lvl="0" rtl="0" eaLnBrk="1" latinLnBrk="0" hangingPunct="1"/>
            <a:r>
              <a:rPr lang="nl-NL" noProof="0" dirty="0" smtClean="0"/>
              <a:t>Klik om de tekststijlen van het model te bewerken</a:t>
            </a:r>
          </a:p>
          <a:p>
            <a:pPr lvl="1" rtl="0" eaLnBrk="1" latinLnBrk="0" hangingPunct="1"/>
            <a:r>
              <a:rPr lang="nl-NL" noProof="0" dirty="0" smtClean="0"/>
              <a:t>Tweede niveau</a:t>
            </a:r>
          </a:p>
          <a:p>
            <a:pPr lvl="2" rtl="0" eaLnBrk="1" latinLnBrk="0" hangingPunct="1"/>
            <a:r>
              <a:rPr lang="nl-NL" noProof="0" dirty="0" smtClean="0"/>
              <a:t>Derde niveau</a:t>
            </a:r>
          </a:p>
          <a:p>
            <a:pPr lvl="3" rtl="0" eaLnBrk="1" latinLnBrk="0" hangingPunct="1"/>
            <a:r>
              <a:rPr lang="nl-NL" noProof="0" dirty="0" smtClean="0"/>
              <a:t>Vierde niveau</a:t>
            </a:r>
          </a:p>
          <a:p>
            <a:pPr lvl="4" rtl="0" eaLnBrk="1" latinLnBrk="0" hangingPunct="1"/>
            <a:r>
              <a:rPr lang="nl-NL" noProof="0" dirty="0" smtClean="0"/>
              <a:t>Vijfde niveau</a:t>
            </a:r>
            <a:endParaRPr lang="nl-NL" noProof="0" dirty="0"/>
          </a:p>
        </p:txBody>
      </p:sp>
      <p:sp>
        <p:nvSpPr>
          <p:cNvPr id="18" name="Tijdelijke aanduiding voor datum 23"/>
          <p:cNvSpPr>
            <a:spLocks noGrp="1"/>
          </p:cNvSpPr>
          <p:nvPr>
            <p:ph type="dt" sz="half" idx="2"/>
          </p:nvPr>
        </p:nvSpPr>
        <p:spPr>
          <a:xfrm>
            <a:off x="4775200" y="6305550"/>
            <a:ext cx="2844800" cy="476250"/>
          </a:xfrm>
          <a:prstGeom prst="rect">
            <a:avLst/>
          </a:prstGeom>
        </p:spPr>
        <p:txBody>
          <a:bodyPr rtlCol="0" anchor="b"/>
          <a:lstStyle>
            <a:lvl1pPr algn="r" eaLnBrk="1" latinLnBrk="0" hangingPunct="1">
              <a:defRPr kumimoji="0" sz="1100">
                <a:solidFill>
                  <a:schemeClr val="tx2"/>
                </a:solidFill>
              </a:defRPr>
            </a:lvl1pPr>
            <a:extLst/>
          </a:lstStyle>
          <a:p>
            <a:pPr rtl="0"/>
            <a:fld id="{F02A7ED9-A6CD-4583-A7E9-E5AD2323D404}" type="datetime1">
              <a:rPr lang="nl-NL" noProof="0" smtClean="0"/>
              <a:t>12-9-2017</a:t>
            </a:fld>
            <a:endParaRPr lang="nl-NL" noProof="0" dirty="0"/>
          </a:p>
        </p:txBody>
      </p:sp>
      <p:sp>
        <p:nvSpPr>
          <p:cNvPr id="19" name="Tijdelijke aanduiding voor voettekst 9"/>
          <p:cNvSpPr>
            <a:spLocks noGrp="1"/>
          </p:cNvSpPr>
          <p:nvPr>
            <p:ph type="ftr" sz="quarter" idx="3"/>
          </p:nvPr>
        </p:nvSpPr>
        <p:spPr>
          <a:xfrm>
            <a:off x="7620000" y="6305550"/>
            <a:ext cx="3860800" cy="476250"/>
          </a:xfrm>
          <a:prstGeom prst="rect">
            <a:avLst/>
          </a:prstGeom>
        </p:spPr>
        <p:txBody>
          <a:bodyPr rtlCol="0" anchor="b"/>
          <a:lstStyle>
            <a:lvl1pPr eaLnBrk="1" latinLnBrk="0" hangingPunct="1">
              <a:defRPr kumimoji="0" sz="1100">
                <a:solidFill>
                  <a:schemeClr val="tx2"/>
                </a:solidFill>
                <a:effectLst/>
              </a:defRPr>
            </a:lvl1pPr>
            <a:extLst/>
          </a:lstStyle>
          <a:p>
            <a:pPr rtl="0"/>
            <a:r>
              <a:rPr lang="nl-NL" noProof="0" dirty="0" smtClean="0"/>
              <a:t>Een voettekst toevoegen</a:t>
            </a:r>
            <a:endParaRPr lang="nl-NL" noProof="0" dirty="0"/>
          </a:p>
        </p:txBody>
      </p:sp>
      <p:sp>
        <p:nvSpPr>
          <p:cNvPr id="20" name="Tijdelijke aanduiding voor dianummer 21"/>
          <p:cNvSpPr>
            <a:spLocks noGrp="1"/>
          </p:cNvSpPr>
          <p:nvPr>
            <p:ph type="sldNum" sz="quarter" idx="4"/>
          </p:nvPr>
        </p:nvSpPr>
        <p:spPr>
          <a:xfrm>
            <a:off x="11484864" y="6305550"/>
            <a:ext cx="609600" cy="476250"/>
          </a:xfrm>
          <a:prstGeom prst="rect">
            <a:avLst/>
          </a:prstGeom>
        </p:spPr>
        <p:txBody>
          <a:bodyPr rtlCol="0" anchor="b"/>
          <a:lstStyle>
            <a:lvl1pPr algn="ctr" eaLnBrk="1" latinLnBrk="0" hangingPunct="1">
              <a:defRPr kumimoji="0" sz="1100">
                <a:solidFill>
                  <a:schemeClr val="tx2"/>
                </a:solidFill>
                <a:effectLst/>
              </a:defRPr>
            </a:lvl1pPr>
            <a:extLst/>
          </a:lstStyle>
          <a:p>
            <a:pPr rtl="0"/>
            <a:fld id="{401CF334-2D5C-4859-84A6-CA7E6E43FAEB}" type="slidenum">
              <a:rPr lang="nl-NL" noProof="0" smtClean="0"/>
              <a:pPr rtl="0"/>
              <a:t>‹nr.›</a:t>
            </a:fld>
            <a:endParaRPr lang="nl-NL" noProof="0" dirty="0"/>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300" b="1" kern="1200">
          <a:solidFill>
            <a:schemeClr val="accent2">
              <a:lumMod val="5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lumMod val="50000"/>
          </a:schemeClr>
        </a:buClr>
        <a:buSzPct val="80000"/>
        <a:buFont typeface="Wingdings 2"/>
        <a:buChar char=""/>
        <a:defRPr kumimoji="0" sz="3200" kern="1200">
          <a:solidFill>
            <a:schemeClr val="tx2">
              <a:lumMod val="75000"/>
            </a:schemeClr>
          </a:solidFill>
          <a:latin typeface="+mn-lt"/>
          <a:ea typeface="+mn-ea"/>
          <a:cs typeface="+mn-cs"/>
        </a:defRPr>
      </a:lvl1pPr>
      <a:lvl2pPr marL="640080" indent="-237744" algn="l" rtl="0" eaLnBrk="1" latinLnBrk="0" hangingPunct="1">
        <a:lnSpc>
          <a:spcPct val="100000"/>
        </a:lnSpc>
        <a:spcBef>
          <a:spcPts val="550"/>
        </a:spcBef>
        <a:buClr>
          <a:schemeClr val="accent1">
            <a:lumMod val="50000"/>
          </a:schemeClr>
        </a:buClr>
        <a:buFont typeface="Verdana"/>
        <a:buChar char="◦"/>
        <a:defRPr kumimoji="0" sz="2800" kern="1200">
          <a:solidFill>
            <a:schemeClr val="tx2">
              <a:lumMod val="75000"/>
            </a:schemeClr>
          </a:solidFill>
          <a:latin typeface="+mn-lt"/>
          <a:ea typeface="+mn-ea"/>
          <a:cs typeface="+mn-cs"/>
        </a:defRPr>
      </a:lvl2pPr>
      <a:lvl3pPr marL="886968" indent="-228600" algn="l" rtl="0" eaLnBrk="1" latinLnBrk="0" hangingPunct="1">
        <a:lnSpc>
          <a:spcPct val="100000"/>
        </a:lnSpc>
        <a:spcBef>
          <a:spcPct val="20000"/>
        </a:spcBef>
        <a:buClr>
          <a:schemeClr val="accent2">
            <a:lumMod val="75000"/>
          </a:schemeClr>
        </a:buClr>
        <a:buFont typeface="Wingdings 2"/>
        <a:buChar char=""/>
        <a:defRPr kumimoji="0" sz="2400" kern="1200">
          <a:solidFill>
            <a:schemeClr val="tx2">
              <a:lumMod val="75000"/>
            </a:schemeClr>
          </a:solidFill>
          <a:latin typeface="+mn-lt"/>
          <a:ea typeface="+mn-ea"/>
          <a:cs typeface="+mn-cs"/>
        </a:defRPr>
      </a:lvl3pPr>
      <a:lvl4pPr marL="1097280" indent="-173736" algn="l" rtl="0" eaLnBrk="1" latinLnBrk="0" hangingPunct="1">
        <a:lnSpc>
          <a:spcPct val="100000"/>
        </a:lnSpc>
        <a:spcBef>
          <a:spcPct val="20000"/>
        </a:spcBef>
        <a:buClr>
          <a:schemeClr val="accent3">
            <a:lumMod val="75000"/>
          </a:schemeClr>
        </a:buClr>
        <a:buFont typeface="Wingdings 2"/>
        <a:buChar char=""/>
        <a:defRPr kumimoji="0" sz="2000" kern="1200">
          <a:solidFill>
            <a:schemeClr val="tx2">
              <a:lumMod val="75000"/>
            </a:schemeClr>
          </a:solidFill>
          <a:latin typeface="+mn-lt"/>
          <a:ea typeface="+mn-ea"/>
          <a:cs typeface="+mn-cs"/>
        </a:defRPr>
      </a:lvl4pPr>
      <a:lvl5pPr marL="1298448" indent="-182880" algn="l" rtl="0" eaLnBrk="1" latinLnBrk="0" hangingPunct="1">
        <a:lnSpc>
          <a:spcPct val="100000"/>
        </a:lnSpc>
        <a:spcBef>
          <a:spcPct val="20000"/>
        </a:spcBef>
        <a:buClr>
          <a:schemeClr val="accent4">
            <a:lumMod val="75000"/>
          </a:schemeClr>
        </a:buClr>
        <a:buFont typeface="Wingdings 2"/>
        <a:buChar char=""/>
        <a:defRPr kumimoji="0" sz="2000" kern="1200">
          <a:solidFill>
            <a:schemeClr val="tx2">
              <a:lumMod val="75000"/>
            </a:schemeClr>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biologiepagina.nl/1/Planten/stengel.ht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chooltv.nl/video/fotosynthese-hoe-een-plant-glucose-en-zuurstof-maakt/"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MuQ4cOxgcR0" TargetMode="External"/><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hyperlink" Target="https://teleblik.nl/fragment/13560" TargetMode="External"/><Relationship Id="rId5" Type="http://schemas.openxmlformats.org/officeDocument/2006/relationships/image" Target="../media/image7.png"/><Relationship Id="rId4" Type="http://schemas.openxmlformats.org/officeDocument/2006/relationships/hyperlink" Target="https://teleblik.nl/fragment/1357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GruOkL3G-mU"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4ttRgMj7PdQ" TargetMode="Externa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hyperlink" Target="https://www.youtube.com/watch?v=sEwmUbzN_-g" TargetMode="Externa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2.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hyperlink" Target="https://www.youtube.com/watch?v=8ZLv3xAjH3Q&amp;index=2&amp;list=PLB63D59817EAD48B8" TargetMode="External"/><Relationship Id="rId5" Type="http://schemas.openxmlformats.org/officeDocument/2006/relationships/image" Target="../media/image7.png"/><Relationship Id="rId4" Type="http://schemas.openxmlformats.org/officeDocument/2006/relationships/hyperlink" Target="https://www.youtube.com/watch?v=buZV0h4vfmQ&amp;list=PLB63D59817EAD48B8"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UZekhzGqBt0&amp;list=PLZ5FnauyqV375hT9JMKUx3AKBZleON3xN&amp;index=1"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chooltv.nl/video/huidmondjes-het-openen-en-sluiten-van-huidmondj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smtClean="0"/>
              <a:t>Thema 1</a:t>
            </a:r>
            <a:endParaRPr lang="nl-NL" dirty="0"/>
          </a:p>
        </p:txBody>
      </p:sp>
      <p:sp>
        <p:nvSpPr>
          <p:cNvPr id="3" name="Subtitel 2"/>
          <p:cNvSpPr>
            <a:spLocks noGrp="1"/>
          </p:cNvSpPr>
          <p:nvPr>
            <p:ph type="subTitle" idx="1"/>
          </p:nvPr>
        </p:nvSpPr>
        <p:spPr/>
        <p:txBody>
          <a:bodyPr rtlCol="0">
            <a:normAutofit/>
          </a:bodyPr>
          <a:lstStyle/>
          <a:p>
            <a:pPr rtl="0"/>
            <a:r>
              <a:rPr lang="nl-NL" sz="4400" dirty="0" smtClean="0"/>
              <a:t>Planten</a:t>
            </a:r>
            <a:endParaRPr lang="nl-NL" sz="4400" dirty="0"/>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lstStyle/>
          <a:p>
            <a:r>
              <a:rPr lang="nl-NL" dirty="0" smtClean="0"/>
              <a:t>Je kunt in afbeeldingen vaatbundels, houtvaten en bastvaten benoemen en je kunt de functie van deze delen beschrijven</a:t>
            </a:r>
            <a:endParaRPr lang="nl-NL" dirty="0"/>
          </a:p>
        </p:txBody>
      </p:sp>
    </p:spTree>
    <p:extLst>
      <p:ext uri="{BB962C8B-B14F-4D97-AF65-F5344CB8AC3E}">
        <p14:creationId xmlns:p14="http://schemas.microsoft.com/office/powerpoint/2010/main" val="36079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 1</a:t>
            </a:r>
            <a:endParaRPr lang="nl-NL" dirty="0"/>
          </a:p>
        </p:txBody>
      </p:sp>
      <p:grpSp>
        <p:nvGrpSpPr>
          <p:cNvPr id="22" name="Groep 21"/>
          <p:cNvGrpSpPr/>
          <p:nvPr/>
        </p:nvGrpSpPr>
        <p:grpSpPr>
          <a:xfrm>
            <a:off x="1646438" y="3559068"/>
            <a:ext cx="4375716" cy="2953938"/>
            <a:chOff x="1688390" y="1940835"/>
            <a:chExt cx="5817521" cy="4520578"/>
          </a:xfrm>
        </p:grpSpPr>
        <p:pic>
          <p:nvPicPr>
            <p:cNvPr id="5" name="Picture 2" descr="http://www2.malmberg.nl/BIOLOGIEVOORJOU/LEERJAAR1/OEFENTOETSEN/IMAGES_TH2/1505-02-001-C.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2043" y="1940835"/>
              <a:ext cx="1872208" cy="436848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1688390" y="2644989"/>
              <a:ext cx="1872208" cy="3816424"/>
            </a:xfrm>
            <a:prstGeom prst="rect">
              <a:avLst/>
            </a:prstGeom>
            <a:no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cxnSp>
          <p:nvCxnSpPr>
            <p:cNvPr id="7" name="Rechte verbindingslijn met pijl 6"/>
            <p:cNvCxnSpPr/>
            <p:nvPr/>
          </p:nvCxnSpPr>
          <p:spPr>
            <a:xfrm>
              <a:off x="2770155" y="2924944"/>
              <a:ext cx="2077566" cy="0"/>
            </a:xfrm>
            <a:prstGeom prst="straightConnector1">
              <a:avLst/>
            </a:prstGeom>
            <a:ln>
              <a:solidFill>
                <a:srgbClr val="00B050"/>
              </a:solidFill>
              <a:tailEnd type="arrow"/>
            </a:ln>
          </p:spPr>
          <p:style>
            <a:lnRef idx="2">
              <a:schemeClr val="accent6"/>
            </a:lnRef>
            <a:fillRef idx="0">
              <a:schemeClr val="accent6"/>
            </a:fillRef>
            <a:effectRef idx="1">
              <a:schemeClr val="accent6"/>
            </a:effectRef>
            <a:fontRef idx="minor">
              <a:schemeClr val="tx1"/>
            </a:fontRef>
          </p:style>
        </p:cxnSp>
        <p:cxnSp>
          <p:nvCxnSpPr>
            <p:cNvPr id="8" name="Rechte verbindingslijn met pijl 7"/>
            <p:cNvCxnSpPr/>
            <p:nvPr/>
          </p:nvCxnSpPr>
          <p:spPr>
            <a:xfrm flipV="1">
              <a:off x="3058187" y="3901698"/>
              <a:ext cx="1789534" cy="31358"/>
            </a:xfrm>
            <a:prstGeom prst="straightConnector1">
              <a:avLst/>
            </a:prstGeom>
            <a:ln>
              <a:solidFill>
                <a:srgbClr val="00B050"/>
              </a:solidFill>
              <a:tailEnd type="arrow"/>
            </a:ln>
          </p:spPr>
          <p:style>
            <a:lnRef idx="2">
              <a:schemeClr val="accent6"/>
            </a:lnRef>
            <a:fillRef idx="0">
              <a:schemeClr val="accent6"/>
            </a:fillRef>
            <a:effectRef idx="1">
              <a:schemeClr val="accent6"/>
            </a:effectRef>
            <a:fontRef idx="minor">
              <a:schemeClr val="tx1"/>
            </a:fontRef>
          </p:style>
        </p:cxnSp>
        <p:cxnSp>
          <p:nvCxnSpPr>
            <p:cNvPr id="9" name="Rechte verbindingslijn met pijl 8"/>
            <p:cNvCxnSpPr/>
            <p:nvPr/>
          </p:nvCxnSpPr>
          <p:spPr>
            <a:xfrm>
              <a:off x="3130195" y="4797152"/>
              <a:ext cx="1717526" cy="0"/>
            </a:xfrm>
            <a:prstGeom prst="straightConnector1">
              <a:avLst/>
            </a:prstGeom>
            <a:ln>
              <a:solidFill>
                <a:srgbClr val="00B050"/>
              </a:solidFill>
              <a:tailEnd type="arrow"/>
            </a:ln>
          </p:spPr>
          <p:style>
            <a:lnRef idx="2">
              <a:schemeClr val="accent6"/>
            </a:lnRef>
            <a:fillRef idx="0">
              <a:schemeClr val="accent6"/>
            </a:fillRef>
            <a:effectRef idx="1">
              <a:schemeClr val="accent6"/>
            </a:effectRef>
            <a:fontRef idx="minor">
              <a:schemeClr val="tx1"/>
            </a:fontRef>
          </p:style>
        </p:cxnSp>
        <p:sp>
          <p:nvSpPr>
            <p:cNvPr id="10" name="Tekstvak 9"/>
            <p:cNvSpPr txBox="1"/>
            <p:nvPr/>
          </p:nvSpPr>
          <p:spPr>
            <a:xfrm>
              <a:off x="4985631" y="2778299"/>
              <a:ext cx="2232248" cy="369332"/>
            </a:xfrm>
            <a:prstGeom prst="rect">
              <a:avLst/>
            </a:prstGeom>
            <a:noFill/>
          </p:spPr>
          <p:txBody>
            <a:bodyPr wrap="square" rtlCol="0">
              <a:spAutoFit/>
            </a:bodyPr>
            <a:lstStyle/>
            <a:p>
              <a:r>
                <a:rPr lang="nl-NL" b="1" dirty="0" smtClean="0">
                  <a:solidFill>
                    <a:schemeClr val="accent6">
                      <a:lumMod val="75000"/>
                    </a:schemeClr>
                  </a:solidFill>
                </a:rPr>
                <a:t>Hoofdwortel</a:t>
              </a:r>
              <a:endParaRPr lang="nl-NL" b="1" dirty="0">
                <a:solidFill>
                  <a:schemeClr val="accent6">
                    <a:lumMod val="75000"/>
                  </a:schemeClr>
                </a:solidFill>
              </a:endParaRPr>
            </a:p>
          </p:txBody>
        </p:sp>
        <p:sp>
          <p:nvSpPr>
            <p:cNvPr id="11" name="Tekstvak 10"/>
            <p:cNvSpPr txBox="1"/>
            <p:nvPr/>
          </p:nvSpPr>
          <p:spPr>
            <a:xfrm>
              <a:off x="4985631" y="3732711"/>
              <a:ext cx="2520280" cy="369332"/>
            </a:xfrm>
            <a:prstGeom prst="rect">
              <a:avLst/>
            </a:prstGeom>
            <a:noFill/>
          </p:spPr>
          <p:txBody>
            <a:bodyPr wrap="square" rtlCol="0">
              <a:spAutoFit/>
            </a:bodyPr>
            <a:lstStyle/>
            <a:p>
              <a:r>
                <a:rPr lang="nl-NL" b="1" dirty="0" smtClean="0">
                  <a:solidFill>
                    <a:schemeClr val="accent6">
                      <a:lumMod val="75000"/>
                    </a:schemeClr>
                  </a:solidFill>
                </a:rPr>
                <a:t>Zijwortel</a:t>
              </a:r>
              <a:endParaRPr lang="nl-NL" b="1" dirty="0">
                <a:solidFill>
                  <a:schemeClr val="accent6">
                    <a:lumMod val="75000"/>
                  </a:schemeClr>
                </a:solidFill>
              </a:endParaRPr>
            </a:p>
          </p:txBody>
        </p:sp>
        <p:sp>
          <p:nvSpPr>
            <p:cNvPr id="12" name="Tekstvak 11"/>
            <p:cNvSpPr txBox="1"/>
            <p:nvPr/>
          </p:nvSpPr>
          <p:spPr>
            <a:xfrm>
              <a:off x="4985631" y="4612486"/>
              <a:ext cx="2376264" cy="369332"/>
            </a:xfrm>
            <a:prstGeom prst="rect">
              <a:avLst/>
            </a:prstGeom>
            <a:noFill/>
          </p:spPr>
          <p:txBody>
            <a:bodyPr wrap="square" rtlCol="0">
              <a:spAutoFit/>
            </a:bodyPr>
            <a:lstStyle/>
            <a:p>
              <a:r>
                <a:rPr lang="nl-NL" b="1" dirty="0" smtClean="0">
                  <a:solidFill>
                    <a:schemeClr val="accent6">
                      <a:lumMod val="75000"/>
                    </a:schemeClr>
                  </a:solidFill>
                </a:rPr>
                <a:t>Wortelharen</a:t>
              </a:r>
              <a:endParaRPr lang="nl-NL" b="1" dirty="0">
                <a:solidFill>
                  <a:schemeClr val="accent6">
                    <a:lumMod val="75000"/>
                  </a:schemeClr>
                </a:solidFill>
              </a:endParaRPr>
            </a:p>
          </p:txBody>
        </p:sp>
      </p:grpSp>
      <p:pic>
        <p:nvPicPr>
          <p:cNvPr id="18" name="Picture 2" descr="http://biologyrules.site40.net/afbeeldingen/afbeeldingen%20voor%20site/delen%20van%20de%20steng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424" y="2733608"/>
            <a:ext cx="1909515" cy="37514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ages.slideplayer.nl/7/1922739/slides/slide_10.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03" t="14986" r="11225" b="11176"/>
          <a:stretch/>
        </p:blipFill>
        <p:spPr bwMode="auto">
          <a:xfrm>
            <a:off x="8652680" y="4549117"/>
            <a:ext cx="2750054" cy="1864691"/>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3"/>
          <p:cNvSpPr txBox="1"/>
          <p:nvPr/>
        </p:nvSpPr>
        <p:spPr>
          <a:xfrm>
            <a:off x="1662642" y="1596789"/>
            <a:ext cx="4217158" cy="1938992"/>
          </a:xfrm>
          <a:prstGeom prst="rect">
            <a:avLst/>
          </a:prstGeom>
          <a:noFill/>
        </p:spPr>
        <p:txBody>
          <a:bodyPr wrap="square" rtlCol="0">
            <a:spAutoFit/>
          </a:bodyPr>
          <a:lstStyle/>
          <a:p>
            <a:r>
              <a:rPr lang="nl-NL" sz="2000" b="1" u="sng" dirty="0" smtClean="0"/>
              <a:t>Functies wortels:</a:t>
            </a:r>
          </a:p>
          <a:p>
            <a:pPr marL="285750" indent="-285750">
              <a:buFont typeface="Arial" panose="020B0604020202020204" pitchFamily="34" charset="0"/>
              <a:buChar char="•"/>
            </a:pPr>
            <a:r>
              <a:rPr lang="nl-NL" sz="2000" dirty="0"/>
              <a:t>Bevestiging in de grond</a:t>
            </a:r>
          </a:p>
          <a:p>
            <a:pPr marL="285750" indent="-285750">
              <a:buFont typeface="Arial" panose="020B0604020202020204" pitchFamily="34" charset="0"/>
              <a:buChar char="•"/>
            </a:pPr>
            <a:r>
              <a:rPr lang="nl-NL" sz="2000" dirty="0"/>
              <a:t>Water met </a:t>
            </a:r>
            <a:r>
              <a:rPr lang="nl-NL" sz="2000" dirty="0" smtClean="0"/>
              <a:t>voedingsstoffen (mineralen) </a:t>
            </a:r>
            <a:r>
              <a:rPr lang="nl-NL" sz="2000" dirty="0"/>
              <a:t>opnemen</a:t>
            </a:r>
          </a:p>
          <a:p>
            <a:pPr marL="285750" indent="-285750">
              <a:buFont typeface="Arial" panose="020B0604020202020204" pitchFamily="34" charset="0"/>
              <a:buChar char="•"/>
            </a:pPr>
            <a:r>
              <a:rPr lang="nl-NL" sz="2000" dirty="0"/>
              <a:t>Opslag reservevoedsel</a:t>
            </a:r>
          </a:p>
          <a:p>
            <a:endParaRPr lang="nl-NL" sz="2000" dirty="0"/>
          </a:p>
        </p:txBody>
      </p:sp>
      <p:sp>
        <p:nvSpPr>
          <p:cNvPr id="25" name="Tekstvak 24"/>
          <p:cNvSpPr txBox="1"/>
          <p:nvPr/>
        </p:nvSpPr>
        <p:spPr>
          <a:xfrm>
            <a:off x="8124967" y="1664354"/>
            <a:ext cx="4067033" cy="2554545"/>
          </a:xfrm>
          <a:prstGeom prst="rect">
            <a:avLst/>
          </a:prstGeom>
          <a:noFill/>
        </p:spPr>
        <p:txBody>
          <a:bodyPr wrap="square" rtlCol="0">
            <a:spAutoFit/>
          </a:bodyPr>
          <a:lstStyle/>
          <a:p>
            <a:r>
              <a:rPr lang="nl-NL" sz="2000" b="1" u="sng" dirty="0" smtClean="0"/>
              <a:t>Functies stengels</a:t>
            </a:r>
          </a:p>
          <a:p>
            <a:pPr marL="342900" indent="-342900">
              <a:buFont typeface="Arial" panose="020B0604020202020204" pitchFamily="34" charset="0"/>
              <a:buChar char="•"/>
            </a:pPr>
            <a:r>
              <a:rPr lang="nl-NL" sz="2000" dirty="0" smtClean="0"/>
              <a:t>Geven  stevigheid</a:t>
            </a:r>
          </a:p>
          <a:p>
            <a:pPr marL="342900" indent="-342900">
              <a:buFont typeface="Arial" panose="020B0604020202020204" pitchFamily="34" charset="0"/>
              <a:buChar char="•"/>
            </a:pPr>
            <a:r>
              <a:rPr lang="nl-NL" sz="2000" dirty="0" smtClean="0"/>
              <a:t>Dragen </a:t>
            </a:r>
            <a:r>
              <a:rPr lang="nl-NL" sz="2000" dirty="0"/>
              <a:t>van bladeren en bloemen</a:t>
            </a:r>
          </a:p>
          <a:p>
            <a:pPr marL="342900" indent="-342900">
              <a:buFont typeface="Arial" panose="020B0604020202020204" pitchFamily="34" charset="0"/>
              <a:buChar char="•"/>
            </a:pPr>
            <a:r>
              <a:rPr lang="nl-NL" sz="2000" dirty="0"/>
              <a:t>Transport van water en </a:t>
            </a:r>
            <a:r>
              <a:rPr lang="nl-NL" sz="2000" dirty="0" smtClean="0"/>
              <a:t>voedingsstoffen (mineralen)</a:t>
            </a:r>
          </a:p>
          <a:p>
            <a:pPr marL="342900" indent="-342900">
              <a:buFont typeface="Arial" panose="020B0604020202020204" pitchFamily="34" charset="0"/>
              <a:buChar char="•"/>
            </a:pPr>
            <a:r>
              <a:rPr lang="nl-NL" sz="2000" dirty="0" smtClean="0"/>
              <a:t>Opslag reservevoedsel</a:t>
            </a:r>
            <a:endParaRPr lang="nl-NL" sz="2000" dirty="0"/>
          </a:p>
          <a:p>
            <a:endParaRPr lang="nl-NL" sz="2000" dirty="0"/>
          </a:p>
        </p:txBody>
      </p:sp>
    </p:spTree>
    <p:extLst>
      <p:ext uri="{BB962C8B-B14F-4D97-AF65-F5344CB8AC3E}">
        <p14:creationId xmlns:p14="http://schemas.microsoft.com/office/powerpoint/2010/main" val="415518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Vaatbundels</a:t>
            </a:r>
            <a:endParaRPr lang="nl-NL" dirty="0"/>
          </a:p>
        </p:txBody>
      </p:sp>
      <p:sp>
        <p:nvSpPr>
          <p:cNvPr id="9" name="Tijdelijke aanduiding voor inhoud 8"/>
          <p:cNvSpPr>
            <a:spLocks noGrp="1"/>
          </p:cNvSpPr>
          <p:nvPr>
            <p:ph idx="1"/>
          </p:nvPr>
        </p:nvSpPr>
        <p:spPr>
          <a:xfrm>
            <a:off x="1832257" y="1188492"/>
            <a:ext cx="9997440" cy="667603"/>
          </a:xfrm>
        </p:spPr>
        <p:txBody>
          <a:bodyPr>
            <a:normAutofit fontScale="77500" lnSpcReduction="20000"/>
          </a:bodyPr>
          <a:lstStyle/>
          <a:p>
            <a:r>
              <a:rPr lang="nl-NL" sz="2400" dirty="0" smtClean="0"/>
              <a:t>Zorgen voor transport in (zaad)planten</a:t>
            </a:r>
          </a:p>
          <a:p>
            <a:r>
              <a:rPr lang="nl-NL" sz="2400" dirty="0" smtClean="0"/>
              <a:t>Een groepje vaten; lange buisjes die van de wortels tot aan de bladeren lopen</a:t>
            </a:r>
            <a:endParaRPr lang="nl-NL" sz="2400" dirty="0"/>
          </a:p>
        </p:txBody>
      </p:sp>
      <p:sp>
        <p:nvSpPr>
          <p:cNvPr id="10" name="Tekstvak 9"/>
          <p:cNvSpPr txBox="1"/>
          <p:nvPr/>
        </p:nvSpPr>
        <p:spPr>
          <a:xfrm>
            <a:off x="1992573" y="2511188"/>
            <a:ext cx="4585648" cy="1015663"/>
          </a:xfrm>
          <a:prstGeom prst="rect">
            <a:avLst/>
          </a:prstGeom>
          <a:noFill/>
        </p:spPr>
        <p:txBody>
          <a:bodyPr wrap="square" rtlCol="0">
            <a:spAutoFit/>
          </a:bodyPr>
          <a:lstStyle/>
          <a:p>
            <a:r>
              <a:rPr lang="nl-NL" sz="2000" b="1" u="sng" dirty="0" smtClean="0"/>
              <a:t>2 soorten vaten:</a:t>
            </a:r>
          </a:p>
          <a:p>
            <a:pPr marL="285750" indent="-285750">
              <a:buFont typeface="Arial" panose="020B0604020202020204" pitchFamily="34" charset="0"/>
              <a:buChar char="•"/>
            </a:pPr>
            <a:r>
              <a:rPr lang="nl-NL" sz="2000" dirty="0" smtClean="0"/>
              <a:t>Houtvaten</a:t>
            </a:r>
          </a:p>
          <a:p>
            <a:pPr marL="285750" indent="-285750">
              <a:buFont typeface="Arial" panose="020B0604020202020204" pitchFamily="34" charset="0"/>
              <a:buChar char="•"/>
            </a:pPr>
            <a:r>
              <a:rPr lang="nl-NL" sz="2000" dirty="0" smtClean="0"/>
              <a:t>bastvaten</a:t>
            </a:r>
            <a:endParaRPr lang="nl-NL" sz="2000" dirty="0"/>
          </a:p>
        </p:txBody>
      </p:sp>
      <p:sp>
        <p:nvSpPr>
          <p:cNvPr id="11" name="Tekstvak 10"/>
          <p:cNvSpPr txBox="1"/>
          <p:nvPr/>
        </p:nvSpPr>
        <p:spPr>
          <a:xfrm>
            <a:off x="6032311" y="2647665"/>
            <a:ext cx="5336274" cy="1015663"/>
          </a:xfrm>
          <a:prstGeom prst="rect">
            <a:avLst/>
          </a:prstGeom>
          <a:noFill/>
        </p:spPr>
        <p:txBody>
          <a:bodyPr wrap="square" rtlCol="0">
            <a:spAutoFit/>
          </a:bodyPr>
          <a:lstStyle/>
          <a:p>
            <a:r>
              <a:rPr lang="nl-NL" sz="2000" b="1" u="sng" dirty="0" smtClean="0"/>
              <a:t>Houtvaten</a:t>
            </a:r>
          </a:p>
          <a:p>
            <a:r>
              <a:rPr lang="nl-NL" sz="2000" dirty="0" smtClean="0"/>
              <a:t>Vervoeren water met mineralen van de wortel naar de bladeren</a:t>
            </a:r>
            <a:endParaRPr lang="nl-NL" sz="2000" dirty="0"/>
          </a:p>
        </p:txBody>
      </p:sp>
      <p:sp>
        <p:nvSpPr>
          <p:cNvPr id="12" name="Tekstvak 11"/>
          <p:cNvSpPr txBox="1"/>
          <p:nvPr/>
        </p:nvSpPr>
        <p:spPr>
          <a:xfrm>
            <a:off x="6032311" y="4230804"/>
            <a:ext cx="5854890" cy="1015663"/>
          </a:xfrm>
          <a:prstGeom prst="rect">
            <a:avLst/>
          </a:prstGeom>
          <a:noFill/>
        </p:spPr>
        <p:txBody>
          <a:bodyPr wrap="square" rtlCol="0">
            <a:spAutoFit/>
          </a:bodyPr>
          <a:lstStyle/>
          <a:p>
            <a:r>
              <a:rPr lang="nl-NL" sz="2000" b="1" u="sng" dirty="0" smtClean="0"/>
              <a:t>Bastvaten</a:t>
            </a:r>
          </a:p>
          <a:p>
            <a:r>
              <a:rPr lang="nl-NL" sz="2000" dirty="0" smtClean="0"/>
              <a:t>Vervoeren water met energierijke stoffen van de bladeren naar alle delen van de plant</a:t>
            </a:r>
            <a:endParaRPr lang="nl-NL" sz="2000" dirty="0"/>
          </a:p>
        </p:txBody>
      </p:sp>
      <p:pic>
        <p:nvPicPr>
          <p:cNvPr id="2050" name="Picture 2" descr="https://upload.wikimedia.org/wikipedia/commons/thumb/8/8b/Zea_mays%28312%2C_5x%29.JPG/270px-Zea_mays%28312%2C_5x%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921" y="3758863"/>
            <a:ext cx="3532934" cy="265624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6196084" y="5786651"/>
            <a:ext cx="5554638" cy="369332"/>
          </a:xfrm>
          <a:prstGeom prst="rect">
            <a:avLst/>
          </a:prstGeom>
          <a:noFill/>
        </p:spPr>
        <p:txBody>
          <a:bodyPr wrap="square" rtlCol="0">
            <a:spAutoFit/>
          </a:bodyPr>
          <a:lstStyle/>
          <a:p>
            <a:r>
              <a:rPr lang="nl-NL" b="1" dirty="0" smtClean="0"/>
              <a:t>Hoezo van de bladeren naar alle delen???</a:t>
            </a:r>
            <a:endParaRPr lang="nl-NL" b="1" dirty="0"/>
          </a:p>
        </p:txBody>
      </p:sp>
    </p:spTree>
    <p:extLst>
      <p:ext uri="{BB962C8B-B14F-4D97-AF65-F5344CB8AC3E}">
        <p14:creationId xmlns:p14="http://schemas.microsoft.com/office/powerpoint/2010/main" val="334925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Ligging vaten </a:t>
            </a:r>
            <a:endParaRPr lang="nl-NL" dirty="0"/>
          </a:p>
        </p:txBody>
      </p:sp>
      <p:pic>
        <p:nvPicPr>
          <p:cNvPr id="7" name="Picture 2" descr="http://www.10voorbiologie.nl/afbfczw/H45%20Planten/440201bladdoorsne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1612" y="3359699"/>
            <a:ext cx="4168687" cy="28753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3862385" y="3448987"/>
            <a:ext cx="1682634" cy="19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4203511" y="5759956"/>
            <a:ext cx="1487606" cy="29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1699851" y="3359699"/>
            <a:ext cx="1682634" cy="19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1711050" y="5699083"/>
            <a:ext cx="689728" cy="12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2988861" y="5868835"/>
            <a:ext cx="1310186" cy="369332"/>
          </a:xfrm>
          <a:prstGeom prst="rect">
            <a:avLst/>
          </a:prstGeom>
          <a:solidFill>
            <a:schemeClr val="bg1"/>
          </a:solidFill>
        </p:spPr>
        <p:txBody>
          <a:bodyPr wrap="square" rtlCol="0">
            <a:spAutoFit/>
          </a:bodyPr>
          <a:lstStyle/>
          <a:p>
            <a:r>
              <a:rPr lang="nl-NL" dirty="0" smtClean="0"/>
              <a:t>bastvaten</a:t>
            </a:r>
            <a:endParaRPr lang="nl-NL" dirty="0"/>
          </a:p>
        </p:txBody>
      </p:sp>
      <p:cxnSp>
        <p:nvCxnSpPr>
          <p:cNvPr id="13" name="Rechte verbindingslijn 12"/>
          <p:cNvCxnSpPr/>
          <p:nvPr/>
        </p:nvCxnSpPr>
        <p:spPr>
          <a:xfrm flipV="1">
            <a:off x="3382485" y="3766782"/>
            <a:ext cx="0" cy="1050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2988861" y="3486883"/>
            <a:ext cx="1605660" cy="369332"/>
          </a:xfrm>
          <a:prstGeom prst="rect">
            <a:avLst/>
          </a:prstGeom>
          <a:solidFill>
            <a:schemeClr val="bg1"/>
          </a:solidFill>
        </p:spPr>
        <p:txBody>
          <a:bodyPr wrap="square" rtlCol="0">
            <a:spAutoFit/>
          </a:bodyPr>
          <a:lstStyle/>
          <a:p>
            <a:r>
              <a:rPr lang="nl-NL" dirty="0" smtClean="0"/>
              <a:t>houtvaten</a:t>
            </a:r>
            <a:endParaRPr lang="nl-NL" dirty="0"/>
          </a:p>
        </p:txBody>
      </p:sp>
      <p:pic>
        <p:nvPicPr>
          <p:cNvPr id="3074" name="Picture 2"/>
          <p:cNvPicPr>
            <a:picLocks noChangeAspect="1" noChangeArrowheads="1"/>
          </p:cNvPicPr>
          <p:nvPr/>
        </p:nvPicPr>
        <p:blipFill rotWithShape="1">
          <a:blip r:embed="rId3">
            <a:clrChange>
              <a:clrFrom>
                <a:srgbClr val="FFCC99"/>
              </a:clrFrom>
              <a:clrTo>
                <a:srgbClr val="FFCC99">
                  <a:alpha val="0"/>
                </a:srgbClr>
              </a:clrTo>
            </a:clrChange>
            <a:extLst>
              <a:ext uri="{28A0092B-C50C-407E-A947-70E740481C1C}">
                <a14:useLocalDpi xmlns:a14="http://schemas.microsoft.com/office/drawing/2010/main" val="0"/>
              </a:ext>
            </a:extLst>
          </a:blip>
          <a:srcRect t="19995" r="4945" b="19171"/>
          <a:stretch/>
        </p:blipFill>
        <p:spPr bwMode="auto">
          <a:xfrm>
            <a:off x="6236742" y="3442042"/>
            <a:ext cx="2716190" cy="268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8748214" y="5066400"/>
            <a:ext cx="2538484" cy="646331"/>
          </a:xfrm>
          <a:prstGeom prst="rect">
            <a:avLst/>
          </a:prstGeom>
          <a:solidFill>
            <a:schemeClr val="bg1"/>
          </a:solidFill>
        </p:spPr>
        <p:txBody>
          <a:bodyPr wrap="square" rtlCol="0">
            <a:spAutoFit/>
          </a:bodyPr>
          <a:lstStyle/>
          <a:p>
            <a:r>
              <a:rPr lang="nl-NL" dirty="0" smtClean="0"/>
              <a:t>Z= bastvaten</a:t>
            </a:r>
          </a:p>
          <a:p>
            <a:r>
              <a:rPr lang="nl-NL" dirty="0" smtClean="0"/>
              <a:t>H= Houtvaten</a:t>
            </a:r>
            <a:endParaRPr lang="nl-NL" dirty="0"/>
          </a:p>
        </p:txBody>
      </p:sp>
      <p:sp>
        <p:nvSpPr>
          <p:cNvPr id="17" name="Tekstvak 16"/>
          <p:cNvSpPr txBox="1"/>
          <p:nvPr/>
        </p:nvSpPr>
        <p:spPr>
          <a:xfrm>
            <a:off x="1851320" y="1433015"/>
            <a:ext cx="8284191" cy="1323439"/>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t>In bladeren liggen de houtvaten boven en de bastvaten onder</a:t>
            </a:r>
          </a:p>
          <a:p>
            <a:pPr marL="285750" indent="-285750">
              <a:buFont typeface="Arial" panose="020B0604020202020204" pitchFamily="34" charset="0"/>
              <a:buChar char="•"/>
            </a:pPr>
            <a:r>
              <a:rPr lang="nl-NL" sz="2000" dirty="0" smtClean="0"/>
              <a:t>In de stengels liggen de houtvaten aan de binnenkant en de bastvaten aan de buitenkant</a:t>
            </a:r>
          </a:p>
          <a:p>
            <a:pPr marL="285750" indent="-285750">
              <a:buFont typeface="Arial" panose="020B0604020202020204" pitchFamily="34" charset="0"/>
              <a:buChar char="•"/>
            </a:pPr>
            <a:r>
              <a:rPr lang="nl-NL" sz="2000" dirty="0" smtClean="0"/>
              <a:t>Om de vaatbundels liggen vezels voor </a:t>
            </a:r>
            <a:r>
              <a:rPr lang="nl-NL" sz="2000" dirty="0"/>
              <a:t>s</a:t>
            </a:r>
            <a:r>
              <a:rPr lang="nl-NL" sz="2000" dirty="0" smtClean="0"/>
              <a:t>tevigheid</a:t>
            </a:r>
            <a:endParaRPr lang="nl-NL" sz="2000" dirty="0"/>
          </a:p>
        </p:txBody>
      </p:sp>
    </p:spTree>
    <p:extLst>
      <p:ext uri="{BB962C8B-B14F-4D97-AF65-F5344CB8AC3E}">
        <p14:creationId xmlns:p14="http://schemas.microsoft.com/office/powerpoint/2010/main" val="181840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Bouw van vaten en vezels</a:t>
            </a:r>
            <a:endParaRPr lang="nl-NL" dirty="0"/>
          </a:p>
        </p:txBody>
      </p:sp>
      <p:sp>
        <p:nvSpPr>
          <p:cNvPr id="7" name="Tekstvak 6"/>
          <p:cNvSpPr txBox="1"/>
          <p:nvPr/>
        </p:nvSpPr>
        <p:spPr>
          <a:xfrm>
            <a:off x="1828800" y="1528550"/>
            <a:ext cx="6059606" cy="1938992"/>
          </a:xfrm>
          <a:prstGeom prst="rect">
            <a:avLst/>
          </a:prstGeom>
          <a:noFill/>
        </p:spPr>
        <p:txBody>
          <a:bodyPr wrap="square" rtlCol="0">
            <a:spAutoFit/>
          </a:bodyPr>
          <a:lstStyle/>
          <a:p>
            <a:r>
              <a:rPr lang="nl-NL" sz="2000" b="1" u="sng" dirty="0" smtClean="0"/>
              <a:t>Houtvaten: </a:t>
            </a:r>
          </a:p>
          <a:p>
            <a:pPr marL="342900" indent="-342900">
              <a:buFont typeface="Arial" panose="020B0604020202020204" pitchFamily="34" charset="0"/>
              <a:buChar char="•"/>
            </a:pPr>
            <a:r>
              <a:rPr lang="nl-NL" sz="2000" dirty="0"/>
              <a:t>D</a:t>
            </a:r>
            <a:r>
              <a:rPr lang="nl-NL" sz="2000" dirty="0" smtClean="0"/>
              <a:t>ode houtcellen boven elkaar</a:t>
            </a:r>
          </a:p>
          <a:p>
            <a:pPr marL="342900" indent="-342900">
              <a:buFont typeface="Arial" panose="020B0604020202020204" pitchFamily="34" charset="0"/>
              <a:buChar char="•"/>
            </a:pPr>
            <a:r>
              <a:rPr lang="nl-NL" sz="2000" dirty="0" smtClean="0"/>
              <a:t>De verticale celwanden zijn verdikt(cellulose en houtstof)</a:t>
            </a:r>
          </a:p>
          <a:p>
            <a:pPr marL="342900" indent="-342900">
              <a:buFont typeface="Arial" panose="020B0604020202020204" pitchFamily="34" charset="0"/>
              <a:buChar char="•"/>
            </a:pPr>
            <a:r>
              <a:rPr lang="nl-NL" sz="2000" dirty="0" smtClean="0"/>
              <a:t>De dwarswanden zijn verdwenen</a:t>
            </a:r>
          </a:p>
          <a:p>
            <a:endParaRPr lang="nl-NL" sz="2000" dirty="0"/>
          </a:p>
        </p:txBody>
      </p:sp>
      <p:pic>
        <p:nvPicPr>
          <p:cNvPr id="4098" name="Picture 2" descr="http://images.slideplayer.nl/40/11367569/slides/slide_30.jpg"/>
          <p:cNvPicPr>
            <a:picLocks noChangeAspect="1" noChangeArrowheads="1"/>
          </p:cNvPicPr>
          <p:nvPr/>
        </p:nvPicPr>
        <p:blipFill rotWithShape="1">
          <a:blip r:embed="rId2">
            <a:extLst>
              <a:ext uri="{28A0092B-C50C-407E-A947-70E740481C1C}">
                <a14:useLocalDpi xmlns:a14="http://schemas.microsoft.com/office/drawing/2010/main" val="0"/>
              </a:ext>
            </a:extLst>
          </a:blip>
          <a:srcRect b="31902"/>
          <a:stretch/>
        </p:blipFill>
        <p:spPr bwMode="auto">
          <a:xfrm>
            <a:off x="7942098" y="1528550"/>
            <a:ext cx="3963300" cy="202418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1828800" y="4930549"/>
            <a:ext cx="6059606" cy="1631216"/>
          </a:xfrm>
          <a:prstGeom prst="rect">
            <a:avLst/>
          </a:prstGeom>
          <a:noFill/>
        </p:spPr>
        <p:txBody>
          <a:bodyPr wrap="square" rtlCol="0">
            <a:spAutoFit/>
          </a:bodyPr>
          <a:lstStyle/>
          <a:p>
            <a:r>
              <a:rPr lang="nl-NL" sz="2000" b="1" u="sng" dirty="0" smtClean="0"/>
              <a:t>Bastvaten:</a:t>
            </a:r>
          </a:p>
          <a:p>
            <a:pPr marL="285750" indent="-285750">
              <a:buFont typeface="Arial" panose="020B0604020202020204" pitchFamily="34" charset="0"/>
              <a:buChar char="•"/>
            </a:pPr>
            <a:r>
              <a:rPr lang="nl-NL" sz="2000" dirty="0" smtClean="0"/>
              <a:t>Levende cellen boven elkaar</a:t>
            </a:r>
          </a:p>
          <a:p>
            <a:pPr marL="285750" indent="-285750">
              <a:buFont typeface="Arial" panose="020B0604020202020204" pitchFamily="34" charset="0"/>
              <a:buChar char="•"/>
            </a:pPr>
            <a:r>
              <a:rPr lang="nl-NL" sz="2000" dirty="0" smtClean="0"/>
              <a:t>Openingen in de dwarswanden (om stoffen door te laten)</a:t>
            </a:r>
          </a:p>
          <a:p>
            <a:endParaRPr lang="nl-NL" sz="2000" dirty="0"/>
          </a:p>
        </p:txBody>
      </p:sp>
      <p:pic>
        <p:nvPicPr>
          <p:cNvPr id="4100" name="Picture 4" descr="http://images.slideplayer.nl/40/11367569/slides/slide_31.jpg"/>
          <p:cNvPicPr>
            <a:picLocks noChangeAspect="1" noChangeArrowheads="1"/>
          </p:cNvPicPr>
          <p:nvPr/>
        </p:nvPicPr>
        <p:blipFill rotWithShape="1">
          <a:blip r:embed="rId3">
            <a:extLst>
              <a:ext uri="{28A0092B-C50C-407E-A947-70E740481C1C}">
                <a14:useLocalDpi xmlns:a14="http://schemas.microsoft.com/office/drawing/2010/main" val="0"/>
              </a:ext>
            </a:extLst>
          </a:blip>
          <a:srcRect b="39519"/>
          <a:stretch/>
        </p:blipFill>
        <p:spPr bwMode="auto">
          <a:xfrm>
            <a:off x="7942098" y="4847257"/>
            <a:ext cx="3963300" cy="179779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1937982" y="3790707"/>
            <a:ext cx="5076967" cy="646331"/>
          </a:xfrm>
          <a:prstGeom prst="rect">
            <a:avLst/>
          </a:prstGeom>
          <a:noFill/>
        </p:spPr>
        <p:txBody>
          <a:bodyPr wrap="square" rtlCol="0">
            <a:spAutoFit/>
          </a:bodyPr>
          <a:lstStyle/>
          <a:p>
            <a:r>
              <a:rPr lang="nl-NL" b="1" u="sng" dirty="0" smtClean="0"/>
              <a:t>Vezels : </a:t>
            </a:r>
            <a:r>
              <a:rPr lang="nl-NL" dirty="0" smtClean="0"/>
              <a:t>zijn hetzelfde opgebouwd als houtvaten alleen de wand is nog dikker!!!</a:t>
            </a:r>
            <a:endParaRPr lang="nl-NL" b="1" u="sng" dirty="0"/>
          </a:p>
        </p:txBody>
      </p:sp>
    </p:spTree>
    <p:extLst>
      <p:ext uri="{BB962C8B-B14F-4D97-AF65-F5344CB8AC3E}">
        <p14:creationId xmlns:p14="http://schemas.microsoft.com/office/powerpoint/2010/main" val="42346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5905" y="71652"/>
            <a:ext cx="9997440" cy="1143000"/>
          </a:xfrm>
        </p:spPr>
        <p:txBody>
          <a:bodyPr/>
          <a:lstStyle/>
          <a:p>
            <a:r>
              <a:rPr lang="nl-NL" dirty="0" smtClean="0"/>
              <a:t>Transport water en mineralen  </a:t>
            </a:r>
            <a:endParaRPr lang="nl-NL" dirty="0"/>
          </a:p>
        </p:txBody>
      </p:sp>
      <p:graphicFrame>
        <p:nvGraphicFramePr>
          <p:cNvPr id="10" name="Diagram 9"/>
          <p:cNvGraphicFramePr/>
          <p:nvPr>
            <p:extLst>
              <p:ext uri="{D42A27DB-BD31-4B8C-83A1-F6EECF244321}">
                <p14:modId xmlns:p14="http://schemas.microsoft.com/office/powerpoint/2010/main" val="3795161189"/>
              </p:ext>
            </p:extLst>
          </p:nvPr>
        </p:nvGraphicFramePr>
        <p:xfrm>
          <a:off x="-561091" y="1105469"/>
          <a:ext cx="8394894" cy="574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0178" r="32744"/>
          <a:stretch/>
        </p:blipFill>
        <p:spPr bwMode="auto">
          <a:xfrm>
            <a:off x="5431809" y="1276066"/>
            <a:ext cx="1514901" cy="544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p:cNvSpPr txBox="1"/>
          <p:nvPr/>
        </p:nvSpPr>
        <p:spPr>
          <a:xfrm>
            <a:off x="7124130" y="3121630"/>
            <a:ext cx="4776717" cy="1754326"/>
          </a:xfrm>
          <a:prstGeom prst="rect">
            <a:avLst/>
          </a:prstGeom>
          <a:noFill/>
        </p:spPr>
        <p:txBody>
          <a:bodyPr wrap="square" rtlCol="0">
            <a:spAutoFit/>
          </a:bodyPr>
          <a:lstStyle/>
          <a:p>
            <a:r>
              <a:rPr lang="nl-NL" u="sng" dirty="0" smtClean="0"/>
              <a:t>Het water van kan van beneden naar boven door 2 oorzaken:</a:t>
            </a:r>
          </a:p>
          <a:p>
            <a:pPr marL="285750" indent="-285750">
              <a:buFont typeface="Arial" panose="020B0604020202020204" pitchFamily="34" charset="0"/>
              <a:buChar char="•"/>
            </a:pPr>
            <a:r>
              <a:rPr lang="nl-NL" dirty="0" smtClean="0"/>
              <a:t>Zuigkracht door verdamping in de bladeren</a:t>
            </a:r>
          </a:p>
          <a:p>
            <a:pPr marL="285750" indent="-285750">
              <a:buFont typeface="Arial" panose="020B0604020202020204" pitchFamily="34" charset="0"/>
              <a:buChar char="•"/>
            </a:pPr>
            <a:r>
              <a:rPr lang="nl-NL" dirty="0" smtClean="0"/>
              <a:t>Worteldruk; de wortels persen het water omhoog</a:t>
            </a:r>
            <a:endParaRPr lang="nl-NL" dirty="0"/>
          </a:p>
        </p:txBody>
      </p:sp>
    </p:spTree>
    <p:extLst>
      <p:ext uri="{BB962C8B-B14F-4D97-AF65-F5344CB8AC3E}">
        <p14:creationId xmlns:p14="http://schemas.microsoft.com/office/powerpoint/2010/main" val="41824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3</a:t>
            </a:r>
            <a:endParaRPr lang="nl-NL" dirty="0"/>
          </a:p>
        </p:txBody>
      </p:sp>
      <p:sp>
        <p:nvSpPr>
          <p:cNvPr id="3" name="Subtitel 2"/>
          <p:cNvSpPr>
            <a:spLocks noGrp="1"/>
          </p:cNvSpPr>
          <p:nvPr>
            <p:ph type="subTitle" idx="1"/>
          </p:nvPr>
        </p:nvSpPr>
        <p:spPr>
          <a:xfrm>
            <a:off x="761220" y="2669871"/>
            <a:ext cx="9875520" cy="1752600"/>
          </a:xfrm>
        </p:spPr>
        <p:txBody>
          <a:bodyPr rtlCol="0">
            <a:normAutofit/>
          </a:bodyPr>
          <a:lstStyle/>
          <a:p>
            <a:pPr rtl="0"/>
            <a:r>
              <a:rPr lang="nl-NL" sz="4000" dirty="0" smtClean="0"/>
              <a:t>Fotosynthese en verbranding</a:t>
            </a:r>
            <a:endParaRPr lang="nl-NL" sz="4000" dirty="0"/>
          </a:p>
        </p:txBody>
      </p:sp>
      <p:pic>
        <p:nvPicPr>
          <p:cNvPr id="1028" name="Picture 4" descr="http://mijnbiologie.weebly.com/uploads/1/1/1/6/11169311/6609516.jpg?418"/>
          <p:cNvPicPr>
            <a:picLocks noChangeAspect="1" noChangeArrowheads="1"/>
          </p:cNvPicPr>
          <p:nvPr/>
        </p:nvPicPr>
        <p:blipFill>
          <a:blip r:embed="rId3">
            <a:clrChange>
              <a:clrFrom>
                <a:srgbClr val="EFE9DD"/>
              </a:clrFrom>
              <a:clrTo>
                <a:srgbClr val="EFE9DD">
                  <a:alpha val="0"/>
                </a:srgbClr>
              </a:clrTo>
            </a:clrChange>
            <a:extLst>
              <a:ext uri="{28A0092B-C50C-407E-A947-70E740481C1C}">
                <a14:useLocalDpi xmlns:a14="http://schemas.microsoft.com/office/drawing/2010/main" val="0"/>
              </a:ext>
            </a:extLst>
          </a:blip>
          <a:srcRect/>
          <a:stretch>
            <a:fillRect/>
          </a:stretch>
        </p:blipFill>
        <p:spPr bwMode="auto">
          <a:xfrm>
            <a:off x="8132996" y="1"/>
            <a:ext cx="3582659" cy="285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Doelstellingen</a:t>
            </a:r>
            <a:endParaRPr lang="nl-NL" dirty="0"/>
          </a:p>
        </p:txBody>
      </p:sp>
      <p:sp>
        <p:nvSpPr>
          <p:cNvPr id="3" name="Tijdelijke aanduiding voor inhoud 2"/>
          <p:cNvSpPr>
            <a:spLocks noGrp="1"/>
          </p:cNvSpPr>
          <p:nvPr>
            <p:ph idx="1"/>
          </p:nvPr>
        </p:nvSpPr>
        <p:spPr/>
        <p:txBody>
          <a:bodyPr>
            <a:normAutofit/>
          </a:bodyPr>
          <a:lstStyle/>
          <a:p>
            <a:r>
              <a:rPr lang="nl-NL" sz="2400" b="1" u="sng" dirty="0" smtClean="0"/>
              <a:t>Doelstelling 5</a:t>
            </a:r>
          </a:p>
          <a:p>
            <a:pPr marL="82296" indent="0">
              <a:buNone/>
            </a:pPr>
            <a:r>
              <a:rPr lang="nl-NL" sz="2400" dirty="0" smtClean="0"/>
              <a:t>Je kunt stoffen indelen in organische en anorganische stoffen</a:t>
            </a:r>
          </a:p>
          <a:p>
            <a:r>
              <a:rPr lang="nl-NL" sz="2400" b="1" u="sng" dirty="0" smtClean="0"/>
              <a:t>Doelstelling 6</a:t>
            </a:r>
          </a:p>
          <a:p>
            <a:pPr marL="82296" indent="0">
              <a:buNone/>
            </a:pPr>
            <a:r>
              <a:rPr lang="nl-NL" sz="2400" dirty="0" smtClean="0"/>
              <a:t>Je kunt de processen van fotosynthese en verbanding omschrijven in organismen</a:t>
            </a:r>
          </a:p>
          <a:p>
            <a:r>
              <a:rPr lang="nl-NL" sz="2400" b="1" u="sng" dirty="0" smtClean="0"/>
              <a:t>Doelstelling 7</a:t>
            </a:r>
          </a:p>
          <a:p>
            <a:pPr marL="82296" indent="0">
              <a:buNone/>
            </a:pPr>
            <a:r>
              <a:rPr lang="nl-NL" sz="2400" dirty="0" smtClean="0"/>
              <a:t>Je kunt uit proefopstellingen met organismen in afgesloten ruimten afleiden hoe het gehalte aan zuurstof  en koolstofdioxide in die ruimte veranderd</a:t>
            </a:r>
            <a:endParaRPr lang="nl-NL" sz="2400" dirty="0"/>
          </a:p>
        </p:txBody>
      </p:sp>
    </p:spTree>
    <p:extLst>
      <p:ext uri="{BB962C8B-B14F-4D97-AF65-F5344CB8AC3E}">
        <p14:creationId xmlns:p14="http://schemas.microsoft.com/office/powerpoint/2010/main" val="235475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Organisch / anorganisch</a:t>
            </a:r>
            <a:endParaRPr lang="nl-NL" dirty="0"/>
          </a:p>
        </p:txBody>
      </p:sp>
      <p:sp>
        <p:nvSpPr>
          <p:cNvPr id="3" name="Tijdelijke aanduiding voor inhoud 2"/>
          <p:cNvSpPr>
            <a:spLocks noGrp="1"/>
          </p:cNvSpPr>
          <p:nvPr>
            <p:ph idx="4294967295"/>
          </p:nvPr>
        </p:nvSpPr>
        <p:spPr>
          <a:xfrm>
            <a:off x="1741511" y="2018060"/>
            <a:ext cx="9467850" cy="4092575"/>
          </a:xfrm>
        </p:spPr>
        <p:txBody>
          <a:bodyPr>
            <a:normAutofit/>
          </a:bodyPr>
          <a:lstStyle/>
          <a:p>
            <a:pPr marL="457200" lvl="1" indent="0">
              <a:buNone/>
            </a:pPr>
            <a:r>
              <a:rPr lang="nl-NL" dirty="0" smtClean="0"/>
              <a:t>Alleen </a:t>
            </a:r>
            <a:r>
              <a:rPr lang="nl-NL" b="1" dirty="0" smtClean="0">
                <a:solidFill>
                  <a:schemeClr val="accent6"/>
                </a:solidFill>
              </a:rPr>
              <a:t>organische stoffen </a:t>
            </a:r>
            <a:r>
              <a:rPr lang="nl-NL" dirty="0" smtClean="0"/>
              <a:t>bevatten energie</a:t>
            </a:r>
          </a:p>
          <a:p>
            <a:pPr marL="457200" lvl="1" indent="0">
              <a:buNone/>
            </a:pPr>
            <a:r>
              <a:rPr lang="nl-NL" altLang="nl-NL" i="1" dirty="0" smtClean="0"/>
              <a:t>een </a:t>
            </a:r>
            <a:r>
              <a:rPr lang="nl-NL" altLang="nl-NL" i="1" dirty="0"/>
              <a:t>stof die </a:t>
            </a:r>
            <a:r>
              <a:rPr lang="nl-NL" altLang="nl-NL" i="1" u="sng" dirty="0"/>
              <a:t>gemaakt</a:t>
            </a:r>
            <a:r>
              <a:rPr lang="nl-NL" altLang="nl-NL" i="1" dirty="0"/>
              <a:t> is in een levend wezen </a:t>
            </a:r>
          </a:p>
          <a:p>
            <a:pPr marL="457200" lvl="1" indent="0">
              <a:buNone/>
            </a:pPr>
            <a:endParaRPr lang="nl-NL" altLang="nl-NL" i="1" dirty="0" smtClean="0"/>
          </a:p>
          <a:p>
            <a:pPr marL="457200" lvl="1" indent="0">
              <a:buNone/>
            </a:pPr>
            <a:endParaRPr lang="nl-NL" altLang="nl-NL" i="1" dirty="0"/>
          </a:p>
          <a:p>
            <a:pPr marL="457200" lvl="1" indent="0">
              <a:buNone/>
            </a:pPr>
            <a:endParaRPr lang="nl-NL" altLang="nl-NL" i="1" dirty="0" smtClean="0"/>
          </a:p>
          <a:p>
            <a:pPr marL="457200" lvl="1" indent="0">
              <a:buNone/>
            </a:pPr>
            <a:r>
              <a:rPr lang="nl-NL" altLang="nl-NL" b="1" dirty="0" smtClean="0">
                <a:solidFill>
                  <a:schemeClr val="accent6"/>
                </a:solidFill>
              </a:rPr>
              <a:t>Anorganische stoffen </a:t>
            </a:r>
            <a:r>
              <a:rPr lang="nl-NL" altLang="nl-NL" dirty="0" smtClean="0"/>
              <a:t>bevatten </a:t>
            </a:r>
            <a:r>
              <a:rPr lang="nl-NL" altLang="nl-NL" b="1" dirty="0"/>
              <a:t>geen</a:t>
            </a:r>
            <a:r>
              <a:rPr lang="nl-NL" altLang="nl-NL" dirty="0"/>
              <a:t> energie.</a:t>
            </a:r>
          </a:p>
          <a:p>
            <a:pPr marL="457200" lvl="1" indent="0">
              <a:buNone/>
            </a:pPr>
            <a:r>
              <a:rPr lang="nl-NL" altLang="nl-NL" i="1" dirty="0" smtClean="0"/>
              <a:t>komen uit de levenloze natuur</a:t>
            </a:r>
          </a:p>
        </p:txBody>
      </p:sp>
      <p:sp>
        <p:nvSpPr>
          <p:cNvPr id="6" name="Text Box 5"/>
          <p:cNvSpPr txBox="1">
            <a:spLocks noChangeArrowheads="1"/>
          </p:cNvSpPr>
          <p:nvPr/>
        </p:nvSpPr>
        <p:spPr bwMode="auto">
          <a:xfrm>
            <a:off x="2318271" y="3239378"/>
            <a:ext cx="43926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b="1" dirty="0" smtClean="0"/>
              <a:t>Koolhydraten</a:t>
            </a:r>
            <a:br>
              <a:rPr lang="nl-NL" altLang="nl-NL" b="1" dirty="0" smtClean="0"/>
            </a:br>
            <a:r>
              <a:rPr lang="nl-NL" altLang="nl-NL" b="1" dirty="0" smtClean="0"/>
              <a:t>eiwitten</a:t>
            </a:r>
            <a:br>
              <a:rPr lang="nl-NL" altLang="nl-NL" b="1" dirty="0" smtClean="0"/>
            </a:br>
            <a:r>
              <a:rPr lang="nl-NL" altLang="nl-NL" b="1" dirty="0" smtClean="0"/>
              <a:t>vetten</a:t>
            </a:r>
          </a:p>
        </p:txBody>
      </p:sp>
      <p:sp>
        <p:nvSpPr>
          <p:cNvPr id="7" name="Text Box 5"/>
          <p:cNvSpPr txBox="1">
            <a:spLocks noChangeArrowheads="1"/>
          </p:cNvSpPr>
          <p:nvPr/>
        </p:nvSpPr>
        <p:spPr bwMode="auto">
          <a:xfrm>
            <a:off x="2318270" y="5531617"/>
            <a:ext cx="43926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altLang="nl-NL" b="1" dirty="0" smtClean="0"/>
              <a:t>Water</a:t>
            </a:r>
          </a:p>
          <a:p>
            <a:r>
              <a:rPr lang="nl-NL" altLang="nl-NL" b="1" dirty="0" smtClean="0"/>
              <a:t>mineralen</a:t>
            </a:r>
            <a:br>
              <a:rPr lang="nl-NL" altLang="nl-NL" b="1" dirty="0" smtClean="0"/>
            </a:br>
            <a:r>
              <a:rPr lang="nl-NL" altLang="nl-NL" b="1" dirty="0" smtClean="0"/>
              <a:t>Koolstofdioxide</a:t>
            </a:r>
            <a:br>
              <a:rPr lang="nl-NL" altLang="nl-NL" b="1" dirty="0" smtClean="0"/>
            </a:br>
            <a:r>
              <a:rPr lang="nl-NL" altLang="nl-NL" b="1" dirty="0" smtClean="0"/>
              <a:t>Zuurstof</a:t>
            </a:r>
          </a:p>
        </p:txBody>
      </p:sp>
    </p:spTree>
    <p:extLst>
      <p:ext uri="{BB962C8B-B14F-4D97-AF65-F5344CB8AC3E}">
        <p14:creationId xmlns:p14="http://schemas.microsoft.com/office/powerpoint/2010/main" val="15656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Stofwisseling </a:t>
            </a:r>
            <a:endParaRPr lang="nl-NL" dirty="0"/>
          </a:p>
        </p:txBody>
      </p:sp>
      <p:sp>
        <p:nvSpPr>
          <p:cNvPr id="4" name="Tijdelijke aanduiding voor inhoud 3"/>
          <p:cNvSpPr>
            <a:spLocks noGrp="1"/>
          </p:cNvSpPr>
          <p:nvPr>
            <p:ph idx="1"/>
          </p:nvPr>
        </p:nvSpPr>
        <p:spPr>
          <a:xfrm>
            <a:off x="1736723" y="1161197"/>
            <a:ext cx="9756018" cy="1036093"/>
          </a:xfrm>
        </p:spPr>
        <p:txBody>
          <a:bodyPr>
            <a:normAutofit/>
          </a:bodyPr>
          <a:lstStyle/>
          <a:p>
            <a:pPr marL="82296" indent="0">
              <a:buNone/>
            </a:pPr>
            <a:r>
              <a:rPr lang="nl-NL" sz="2400" dirty="0" smtClean="0"/>
              <a:t>Alle processen in een organisme waarbij stoffen worden omgezet in andere stoffen</a:t>
            </a:r>
            <a:endParaRPr lang="nl-NL" sz="2400" dirty="0"/>
          </a:p>
        </p:txBody>
      </p:sp>
      <p:pic>
        <p:nvPicPr>
          <p:cNvPr id="2052" name="Picture 4" descr="http://www.meneerspoor.nl/uploads/1/7/4/7/17471559/808370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91" y="1818577"/>
            <a:ext cx="3822273" cy="477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1</a:t>
            </a:r>
            <a:endParaRPr lang="nl-NL" dirty="0"/>
          </a:p>
        </p:txBody>
      </p:sp>
      <p:sp>
        <p:nvSpPr>
          <p:cNvPr id="3" name="Subtitel 2"/>
          <p:cNvSpPr>
            <a:spLocks noGrp="1"/>
          </p:cNvSpPr>
          <p:nvPr>
            <p:ph type="subTitle" idx="1"/>
          </p:nvPr>
        </p:nvSpPr>
        <p:spPr>
          <a:xfrm>
            <a:off x="761220" y="2669871"/>
            <a:ext cx="9875520" cy="1752600"/>
          </a:xfrm>
        </p:spPr>
        <p:txBody>
          <a:bodyPr rtlCol="0">
            <a:normAutofit/>
          </a:bodyPr>
          <a:lstStyle/>
          <a:p>
            <a:pPr rtl="0"/>
            <a:r>
              <a:rPr lang="nl-NL" sz="4000" dirty="0" smtClean="0"/>
              <a:t>Bladeren</a:t>
            </a:r>
            <a:endParaRPr lang="nl-NL" sz="4000" dirty="0"/>
          </a:p>
        </p:txBody>
      </p:sp>
      <p:pic>
        <p:nvPicPr>
          <p:cNvPr id="1026" name="Picture 2" descr="http://www.natuurwacht.nl/images/thema0053_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102" y="0"/>
            <a:ext cx="5174898" cy="362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Fotosynthese </a:t>
            </a:r>
            <a:endParaRPr lang="nl-NL" dirty="0"/>
          </a:p>
        </p:txBody>
      </p:sp>
      <p:pic>
        <p:nvPicPr>
          <p:cNvPr id="18" name="Picture 2" descr="Image result for fotosynth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764" y="512121"/>
            <a:ext cx="6345879" cy="6345879"/>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79442" y="5090614"/>
            <a:ext cx="1478978" cy="1366576"/>
          </a:xfrm>
        </p:spPr>
      </p:pic>
    </p:spTree>
    <p:extLst>
      <p:ext uri="{BB962C8B-B14F-4D97-AF65-F5344CB8AC3E}">
        <p14:creationId xmlns:p14="http://schemas.microsoft.com/office/powerpoint/2010/main" val="9747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Verbranding</a:t>
            </a:r>
            <a:endParaRPr lang="nl-NL" dirty="0"/>
          </a:p>
        </p:txBody>
      </p:sp>
      <p:pic>
        <p:nvPicPr>
          <p:cNvPr id="3074" name="Picture 2" descr="https://i.ytimg.com/vi/C_V5WBGTeeU/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33220" b="17975"/>
          <a:stretch/>
        </p:blipFill>
        <p:spPr bwMode="auto">
          <a:xfrm>
            <a:off x="1733264" y="3903260"/>
            <a:ext cx="10191229" cy="279779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924334" y="1460310"/>
            <a:ext cx="5199797" cy="369332"/>
          </a:xfrm>
          <a:prstGeom prst="rect">
            <a:avLst/>
          </a:prstGeom>
          <a:noFill/>
        </p:spPr>
        <p:txBody>
          <a:bodyPr wrap="square" rtlCol="0">
            <a:spAutoFit/>
          </a:bodyPr>
          <a:lstStyle/>
          <a:p>
            <a:r>
              <a:rPr lang="nl-NL" dirty="0" smtClean="0"/>
              <a:t>Vindt plaats in de cellen van organismen</a:t>
            </a:r>
            <a:endParaRPr lang="nl-NL" dirty="0"/>
          </a:p>
        </p:txBody>
      </p:sp>
      <p:sp>
        <p:nvSpPr>
          <p:cNvPr id="5" name="Tekstvak 4"/>
          <p:cNvSpPr txBox="1"/>
          <p:nvPr/>
        </p:nvSpPr>
        <p:spPr>
          <a:xfrm>
            <a:off x="1733264" y="2074459"/>
            <a:ext cx="3466531" cy="1477328"/>
          </a:xfrm>
          <a:prstGeom prst="rect">
            <a:avLst/>
          </a:prstGeom>
          <a:noFill/>
          <a:ln>
            <a:solidFill>
              <a:schemeClr val="tx1"/>
            </a:solidFill>
          </a:ln>
        </p:spPr>
        <p:txBody>
          <a:bodyPr wrap="square" rtlCol="0">
            <a:spAutoFit/>
          </a:bodyPr>
          <a:lstStyle/>
          <a:p>
            <a:r>
              <a:rPr lang="nl-NL" u="sng" dirty="0" smtClean="0"/>
              <a:t>Energie is nodig voor:</a:t>
            </a:r>
          </a:p>
          <a:p>
            <a:pPr marL="285750" indent="-285750">
              <a:buFontTx/>
              <a:buChar char="-"/>
            </a:pPr>
            <a:r>
              <a:rPr lang="nl-NL" dirty="0" smtClean="0"/>
              <a:t>Groei</a:t>
            </a:r>
          </a:p>
          <a:p>
            <a:pPr marL="285750" indent="-285750">
              <a:buFontTx/>
              <a:buChar char="-"/>
            </a:pPr>
            <a:r>
              <a:rPr lang="nl-NL" dirty="0" smtClean="0"/>
              <a:t>Voortplanting</a:t>
            </a:r>
          </a:p>
          <a:p>
            <a:pPr marL="285750" indent="-285750">
              <a:buFontTx/>
              <a:buChar char="-"/>
            </a:pPr>
            <a:r>
              <a:rPr lang="nl-NL" dirty="0" smtClean="0"/>
              <a:t>Beweging</a:t>
            </a:r>
          </a:p>
          <a:p>
            <a:pPr marL="285750" indent="-285750">
              <a:buFontTx/>
              <a:buChar char="-"/>
            </a:pPr>
            <a:r>
              <a:rPr lang="nl-NL" dirty="0" smtClean="0"/>
              <a:t>Warm blijven</a:t>
            </a:r>
            <a:endParaRPr lang="nl-NL" dirty="0"/>
          </a:p>
        </p:txBody>
      </p:sp>
    </p:spTree>
    <p:extLst>
      <p:ext uri="{BB962C8B-B14F-4D97-AF65-F5344CB8AC3E}">
        <p14:creationId xmlns:p14="http://schemas.microsoft.com/office/powerpoint/2010/main" val="260711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Dag en nacht</a:t>
            </a:r>
            <a:endParaRPr lang="nl-NL" dirty="0"/>
          </a:p>
        </p:txBody>
      </p:sp>
      <p:grpSp>
        <p:nvGrpSpPr>
          <p:cNvPr id="4" name="Groep 3"/>
          <p:cNvGrpSpPr/>
          <p:nvPr/>
        </p:nvGrpSpPr>
        <p:grpSpPr>
          <a:xfrm>
            <a:off x="5923128" y="341194"/>
            <a:ext cx="5118812" cy="6325735"/>
            <a:chOff x="6368946" y="218362"/>
            <a:chExt cx="4536516" cy="5670645"/>
          </a:xfrm>
        </p:grpSpPr>
        <p:pic>
          <p:nvPicPr>
            <p:cNvPr id="4098" name="Picture 2" descr="http://www.meneerspoor.nl/uploads/1/7/4/7/17471559/808370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946" y="218362"/>
              <a:ext cx="4536516" cy="56706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tenstickers.nl/muurstickers/img/preview/sticker-kind-maan-sterren-54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740" y="4628257"/>
              <a:ext cx="935556" cy="84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039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smtClean="0"/>
              <a:t>Basisstof 4</a:t>
            </a:r>
            <a:endParaRPr lang="nl-NL" dirty="0"/>
          </a:p>
        </p:txBody>
      </p:sp>
      <p:sp>
        <p:nvSpPr>
          <p:cNvPr id="3" name="Subtitel 2"/>
          <p:cNvSpPr>
            <a:spLocks noGrp="1"/>
          </p:cNvSpPr>
          <p:nvPr>
            <p:ph type="subTitle" idx="1"/>
          </p:nvPr>
        </p:nvSpPr>
        <p:spPr>
          <a:xfrm>
            <a:off x="761220" y="2669871"/>
            <a:ext cx="9875520" cy="1752600"/>
          </a:xfrm>
        </p:spPr>
        <p:txBody>
          <a:bodyPr rtlCol="0">
            <a:normAutofit/>
          </a:bodyPr>
          <a:lstStyle/>
          <a:p>
            <a:pPr rtl="0"/>
            <a:r>
              <a:rPr lang="nl-NL" sz="4000" dirty="0" smtClean="0"/>
              <a:t>Glucose als grondstof</a:t>
            </a:r>
            <a:endParaRPr lang="nl-NL" sz="4000" dirty="0"/>
          </a:p>
        </p:txBody>
      </p:sp>
    </p:spTree>
    <p:extLst>
      <p:ext uri="{BB962C8B-B14F-4D97-AF65-F5344CB8AC3E}">
        <p14:creationId xmlns:p14="http://schemas.microsoft.com/office/powerpoint/2010/main" val="40446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normAutofit/>
          </a:bodyPr>
          <a:lstStyle/>
          <a:p>
            <a:r>
              <a:rPr lang="nl-NL" sz="2400" b="1" u="sng" dirty="0" smtClean="0"/>
              <a:t>Doelstelling 8</a:t>
            </a:r>
          </a:p>
          <a:p>
            <a:pPr marL="82296" indent="0">
              <a:buNone/>
            </a:pPr>
            <a:r>
              <a:rPr lang="nl-NL" sz="2400" dirty="0" smtClean="0"/>
              <a:t>Je kunt assimilatie bij planten omschrijven</a:t>
            </a:r>
          </a:p>
        </p:txBody>
      </p:sp>
    </p:spTree>
    <p:extLst>
      <p:ext uri="{BB962C8B-B14F-4D97-AF65-F5344CB8AC3E}">
        <p14:creationId xmlns:p14="http://schemas.microsoft.com/office/powerpoint/2010/main" val="42041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latin typeface="Calibri" panose="020F0502020204030204" pitchFamily="34" charset="0"/>
              </a:rPr>
              <a:t>Glucose</a:t>
            </a:r>
            <a:endParaRPr lang="nl-NL"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nl-NL" sz="2400" dirty="0" smtClean="0">
                <a:latin typeface="Century Gothic" panose="020B0502020202020204" pitchFamily="34" charset="0"/>
              </a:rPr>
              <a:t>Planten nemen alleen anorganische stoffen op (water, mineralen en koolstofdioxide). </a:t>
            </a:r>
          </a:p>
          <a:p>
            <a:endParaRPr lang="nl-NL" sz="2400" dirty="0">
              <a:latin typeface="Century Gothic" panose="020B0502020202020204" pitchFamily="34" charset="0"/>
            </a:endParaRPr>
          </a:p>
          <a:p>
            <a:endParaRPr lang="nl-NL" sz="2400" dirty="0" smtClean="0">
              <a:latin typeface="Century Gothic" panose="020B0502020202020204" pitchFamily="34" charset="0"/>
            </a:endParaRPr>
          </a:p>
          <a:p>
            <a:pPr marL="82296" indent="0">
              <a:buNone/>
            </a:pPr>
            <a:endParaRPr lang="nl-NL" sz="2400" dirty="0" smtClean="0">
              <a:latin typeface="Century Gothic" panose="020B0502020202020204" pitchFamily="34" charset="0"/>
            </a:endParaRPr>
          </a:p>
          <a:p>
            <a:pPr marL="82296" indent="0">
              <a:buNone/>
            </a:pPr>
            <a:endParaRPr lang="nl-NL" sz="2400" dirty="0">
              <a:latin typeface="Century Gothic" panose="020B0502020202020204" pitchFamily="34" charset="0"/>
            </a:endParaRPr>
          </a:p>
          <a:p>
            <a:pPr marL="82296" indent="0">
              <a:buNone/>
            </a:pPr>
            <a:endParaRPr lang="nl-NL" sz="2400" dirty="0" smtClean="0">
              <a:latin typeface="Century Gothic" panose="020B0502020202020204" pitchFamily="34" charset="0"/>
            </a:endParaRPr>
          </a:p>
          <a:p>
            <a:pPr marL="82296" indent="0">
              <a:buNone/>
            </a:pPr>
            <a:endParaRPr lang="nl-NL" sz="2400" dirty="0" smtClean="0">
              <a:latin typeface="Century Gothic" panose="020B0502020202020204" pitchFamily="34" charset="0"/>
            </a:endParaRPr>
          </a:p>
          <a:p>
            <a:r>
              <a:rPr lang="nl-NL" sz="2400" dirty="0" smtClean="0">
                <a:latin typeface="Century Gothic" panose="020B0502020202020204" pitchFamily="34" charset="0"/>
              </a:rPr>
              <a:t>Bij fotosynthese worden anorganische stoffen omgezet in een organische stof </a:t>
            </a:r>
            <a:r>
              <a:rPr lang="nl-NL" sz="2400" dirty="0" smtClean="0">
                <a:latin typeface="Century Gothic" panose="020B0502020202020204" pitchFamily="34" charset="0"/>
                <a:sym typeface="Wingdings" panose="05000000000000000000" pitchFamily="2" charset="2"/>
              </a:rPr>
              <a:t> Glucose </a:t>
            </a:r>
            <a:endParaRPr lang="nl-NL" sz="2400" dirty="0">
              <a:latin typeface="Century Gothic" panose="020B0502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295" y="2353620"/>
            <a:ext cx="3574291" cy="244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40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189" y="274638"/>
            <a:ext cx="9997440" cy="1143000"/>
          </a:xfrm>
        </p:spPr>
        <p:txBody>
          <a:bodyPr/>
          <a:lstStyle/>
          <a:p>
            <a:r>
              <a:rPr lang="nl-NL" b="1" dirty="0" smtClean="0">
                <a:latin typeface="Calibri" panose="020F0502020204030204" pitchFamily="34" charset="0"/>
              </a:rPr>
              <a:t>Assimilatie</a:t>
            </a:r>
            <a:endParaRPr lang="nl-NL" b="1" dirty="0">
              <a:latin typeface="Calibri" panose="020F0502020204030204" pitchFamily="34" charset="0"/>
            </a:endParaRPr>
          </a:p>
        </p:txBody>
      </p:sp>
      <p:sp>
        <p:nvSpPr>
          <p:cNvPr id="3" name="Content Placeholder 2"/>
          <p:cNvSpPr>
            <a:spLocks noGrp="1"/>
          </p:cNvSpPr>
          <p:nvPr>
            <p:ph idx="1"/>
          </p:nvPr>
        </p:nvSpPr>
        <p:spPr>
          <a:xfrm>
            <a:off x="1677540" y="1205803"/>
            <a:ext cx="9718342" cy="964192"/>
          </a:xfrm>
        </p:spPr>
        <p:txBody>
          <a:bodyPr>
            <a:normAutofit/>
          </a:bodyPr>
          <a:lstStyle/>
          <a:p>
            <a:pPr marL="0" indent="0">
              <a:buNone/>
            </a:pPr>
            <a:r>
              <a:rPr lang="nl-NL" sz="2800" dirty="0" smtClean="0">
                <a:solidFill>
                  <a:schemeClr val="tx1"/>
                </a:solidFill>
                <a:latin typeface="Century Gothic" panose="020B0502020202020204" pitchFamily="34" charset="0"/>
              </a:rPr>
              <a:t>Planten kunnen glucose weer omzetten in andere organische stoffen.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798" y="2115403"/>
            <a:ext cx="5561790" cy="421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760561" y="2934268"/>
            <a:ext cx="3875964" cy="707886"/>
          </a:xfrm>
          <a:prstGeom prst="rect">
            <a:avLst/>
          </a:prstGeom>
          <a:noFill/>
        </p:spPr>
        <p:txBody>
          <a:bodyPr wrap="square" rtlCol="0">
            <a:spAutoFit/>
          </a:bodyPr>
          <a:lstStyle/>
          <a:p>
            <a:r>
              <a:rPr lang="nl-NL" sz="2000" dirty="0" smtClean="0">
                <a:latin typeface="Century Gothic" panose="020B0502020202020204" pitchFamily="34" charset="0"/>
              </a:rPr>
              <a:t>Glucose, suikers, zetmeel en cellulose zijn Koolhydraten</a:t>
            </a:r>
            <a:endParaRPr lang="nl-NL" sz="2000" dirty="0">
              <a:latin typeface="Century Gothic" panose="020B0502020202020204" pitchFamily="34" charset="0"/>
            </a:endParaRPr>
          </a:p>
        </p:txBody>
      </p:sp>
      <p:sp>
        <p:nvSpPr>
          <p:cNvPr id="5" name="Tekstvak 4"/>
          <p:cNvSpPr txBox="1"/>
          <p:nvPr/>
        </p:nvSpPr>
        <p:spPr>
          <a:xfrm>
            <a:off x="1869742" y="4632108"/>
            <a:ext cx="3862317" cy="707886"/>
          </a:xfrm>
          <a:prstGeom prst="rect">
            <a:avLst/>
          </a:prstGeom>
          <a:noFill/>
        </p:spPr>
        <p:txBody>
          <a:bodyPr wrap="square" rtlCol="0">
            <a:spAutoFit/>
          </a:bodyPr>
          <a:lstStyle/>
          <a:p>
            <a:r>
              <a:rPr lang="nl-NL" sz="2000" dirty="0" smtClean="0">
                <a:latin typeface="Century Gothic" panose="020B0502020202020204" pitchFamily="34" charset="0"/>
              </a:rPr>
              <a:t>Assimilatie komt bij alle organismen voor</a:t>
            </a:r>
            <a:endParaRPr lang="nl-NL" sz="2000" dirty="0">
              <a:latin typeface="Century Gothic" panose="020B0502020202020204" pitchFamily="34" charset="0"/>
            </a:endParaRPr>
          </a:p>
        </p:txBody>
      </p:sp>
    </p:spTree>
    <p:extLst>
      <p:ext uri="{BB962C8B-B14F-4D97-AF65-F5344CB8AC3E}">
        <p14:creationId xmlns:p14="http://schemas.microsoft.com/office/powerpoint/2010/main" val="39195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latin typeface="Calibri" panose="020F0502020204030204" pitchFamily="34" charset="0"/>
              </a:rPr>
              <a:t>Assimilatie en energie </a:t>
            </a:r>
            <a:endParaRPr lang="nl-NL" b="1" dirty="0">
              <a:latin typeface="Calibri" panose="020F0502020204030204" pitchFamily="34" charset="0"/>
            </a:endParaRPr>
          </a:p>
        </p:txBody>
      </p:sp>
      <p:sp>
        <p:nvSpPr>
          <p:cNvPr id="3" name="Content Placeholder 2"/>
          <p:cNvSpPr>
            <a:spLocks noGrp="1"/>
          </p:cNvSpPr>
          <p:nvPr>
            <p:ph idx="1"/>
          </p:nvPr>
        </p:nvSpPr>
        <p:spPr>
          <a:xfrm>
            <a:off x="2025511" y="4217158"/>
            <a:ext cx="9601196" cy="1576823"/>
          </a:xfrm>
        </p:spPr>
        <p:txBody>
          <a:bodyPr>
            <a:normAutofit fontScale="62500" lnSpcReduction="20000"/>
          </a:bodyPr>
          <a:lstStyle/>
          <a:p>
            <a:pPr marL="0" indent="0">
              <a:buNone/>
            </a:pPr>
            <a:r>
              <a:rPr lang="nl-NL" dirty="0" smtClean="0">
                <a:solidFill>
                  <a:schemeClr val="tx1"/>
                </a:solidFill>
                <a:latin typeface="Century Gothic" panose="020B0502020202020204" pitchFamily="34" charset="0"/>
              </a:rPr>
              <a:t>Van glucose maakt een plant weer andere energierijke, organische stoffen. (koolhydraten, vetten en eiwitten)</a:t>
            </a:r>
          </a:p>
          <a:p>
            <a:r>
              <a:rPr lang="nl-NL" dirty="0" smtClean="0">
                <a:solidFill>
                  <a:schemeClr val="tx1"/>
                </a:solidFill>
                <a:latin typeface="Century Gothic" panose="020B0502020202020204" pitchFamily="34" charset="0"/>
              </a:rPr>
              <a:t>Bouwstoffen</a:t>
            </a:r>
          </a:p>
          <a:p>
            <a:r>
              <a:rPr lang="nl-NL" dirty="0" smtClean="0">
                <a:solidFill>
                  <a:schemeClr val="tx1"/>
                </a:solidFill>
                <a:latin typeface="Century Gothic" panose="020B0502020202020204" pitchFamily="34" charset="0"/>
              </a:rPr>
              <a:t>Brandstoffen </a:t>
            </a:r>
          </a:p>
          <a:p>
            <a:r>
              <a:rPr lang="nl-NL" dirty="0" smtClean="0">
                <a:solidFill>
                  <a:schemeClr val="tx1"/>
                </a:solidFill>
                <a:latin typeface="Century Gothic" panose="020B0502020202020204" pitchFamily="34" charset="0"/>
              </a:rPr>
              <a:t>reservestoffen</a:t>
            </a:r>
          </a:p>
        </p:txBody>
      </p:sp>
      <p:grpSp>
        <p:nvGrpSpPr>
          <p:cNvPr id="4" name="Groep 3"/>
          <p:cNvGrpSpPr/>
          <p:nvPr/>
        </p:nvGrpSpPr>
        <p:grpSpPr>
          <a:xfrm>
            <a:off x="3029803" y="1516928"/>
            <a:ext cx="6018663" cy="2011364"/>
            <a:chOff x="1298575" y="3911765"/>
            <a:chExt cx="7681652" cy="2286001"/>
          </a:xfrm>
        </p:grpSpPr>
        <p:pic>
          <p:nvPicPr>
            <p:cNvPr id="5" name="Picture 2" descr="http://www.zonvakantie.info/ZonMetBri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8575" y="3911765"/>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PIJL-RECHTS 5"/>
            <p:cNvSpPr/>
            <p:nvPr/>
          </p:nvSpPr>
          <p:spPr>
            <a:xfrm>
              <a:off x="4067033" y="4872251"/>
              <a:ext cx="2934268" cy="600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7301552" y="4872252"/>
              <a:ext cx="1678675" cy="5247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400" dirty="0" smtClean="0">
                  <a:latin typeface="Aharoni" panose="02010803020104030203" pitchFamily="2" charset="-79"/>
                  <a:cs typeface="Aharoni" panose="02010803020104030203" pitchFamily="2" charset="-79"/>
                </a:rPr>
                <a:t>glucose</a:t>
              </a:r>
              <a:endParaRPr lang="nl-NL" sz="24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156596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5</a:t>
            </a:r>
            <a:endParaRPr lang="nl-NL" dirty="0"/>
          </a:p>
        </p:txBody>
      </p:sp>
      <p:sp>
        <p:nvSpPr>
          <p:cNvPr id="3" name="Subtitel 2"/>
          <p:cNvSpPr>
            <a:spLocks noGrp="1"/>
          </p:cNvSpPr>
          <p:nvPr>
            <p:ph type="subTitle" idx="1"/>
          </p:nvPr>
        </p:nvSpPr>
        <p:spPr>
          <a:xfrm>
            <a:off x="761220" y="2669871"/>
            <a:ext cx="9875520" cy="1752600"/>
          </a:xfrm>
        </p:spPr>
        <p:txBody>
          <a:bodyPr rtlCol="0">
            <a:normAutofit/>
          </a:bodyPr>
          <a:lstStyle/>
          <a:p>
            <a:pPr rtl="0"/>
            <a:r>
              <a:rPr lang="nl-NL" sz="4000" dirty="0" smtClean="0"/>
              <a:t>voortplanting</a:t>
            </a:r>
            <a:endParaRPr lang="nl-NL" sz="4000" dirty="0"/>
          </a:p>
        </p:txBody>
      </p:sp>
    </p:spTree>
    <p:extLst>
      <p:ext uri="{BB962C8B-B14F-4D97-AF65-F5344CB8AC3E}">
        <p14:creationId xmlns:p14="http://schemas.microsoft.com/office/powerpoint/2010/main" val="393072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normAutofit/>
          </a:bodyPr>
          <a:lstStyle/>
          <a:p>
            <a:r>
              <a:rPr lang="nl-NL" sz="2400" b="1" u="sng" dirty="0" smtClean="0"/>
              <a:t>Doelstelling 9</a:t>
            </a:r>
          </a:p>
          <a:p>
            <a:pPr marL="82296" indent="0">
              <a:buNone/>
            </a:pPr>
            <a:r>
              <a:rPr lang="nl-NL" sz="2400" dirty="0" smtClean="0"/>
              <a:t>Je kunt beschrijven hoe ongeslachtelijke en geslachtelijke voortplanting plaatsvinden en je kunt hiervan voorbeelden bij planten geven.</a:t>
            </a:r>
          </a:p>
          <a:p>
            <a:r>
              <a:rPr lang="nl-NL" sz="2400" b="1" u="sng" dirty="0"/>
              <a:t>Doelstelling </a:t>
            </a:r>
            <a:r>
              <a:rPr lang="nl-NL" sz="2400" b="1" u="sng" dirty="0" smtClean="0"/>
              <a:t>10</a:t>
            </a:r>
            <a:endParaRPr lang="nl-NL" sz="2400" b="1" u="sng" dirty="0"/>
          </a:p>
          <a:p>
            <a:pPr marL="82296" indent="0">
              <a:buNone/>
            </a:pPr>
            <a:r>
              <a:rPr lang="nl-NL" sz="2400" dirty="0"/>
              <a:t>Je kunt </a:t>
            </a:r>
            <a:r>
              <a:rPr lang="nl-NL" sz="2400" dirty="0" smtClean="0"/>
              <a:t>de delen van een bloem noemen met hun kenmerken en functies en je kunt omschrijven </a:t>
            </a:r>
            <a:r>
              <a:rPr lang="nl-NL" sz="2400" smtClean="0"/>
              <a:t>wat eenslachtige </a:t>
            </a:r>
            <a:r>
              <a:rPr lang="nl-NL" sz="2400" dirty="0" smtClean="0"/>
              <a:t>en tweeslachtige </a:t>
            </a:r>
            <a:r>
              <a:rPr lang="nl-NL" sz="2400" smtClean="0"/>
              <a:t>bloemen zijn.</a:t>
            </a:r>
            <a:endParaRPr lang="nl-NL" sz="2400" dirty="0"/>
          </a:p>
          <a:p>
            <a:pPr marL="82296" indent="0">
              <a:buNone/>
            </a:pPr>
            <a:endParaRPr lang="nl-NL" sz="2400" dirty="0" smtClean="0"/>
          </a:p>
        </p:txBody>
      </p:sp>
    </p:spTree>
    <p:extLst>
      <p:ext uri="{BB962C8B-B14F-4D97-AF65-F5344CB8AC3E}">
        <p14:creationId xmlns:p14="http://schemas.microsoft.com/office/powerpoint/2010/main" val="381004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lstStyle/>
          <a:p>
            <a:r>
              <a:rPr lang="nl-NL" dirty="0" smtClean="0"/>
              <a:t>Je kunt de bouw en functies van bladeren en het belang hiervan voor de fotosynthese beschrijven.</a:t>
            </a:r>
            <a:endParaRPr lang="nl-NL" dirty="0"/>
          </a:p>
        </p:txBody>
      </p:sp>
    </p:spTree>
    <p:extLst>
      <p:ext uri="{BB962C8B-B14F-4D97-AF65-F5344CB8AC3E}">
        <p14:creationId xmlns:p14="http://schemas.microsoft.com/office/powerpoint/2010/main" val="28157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Voortplanting</a:t>
            </a:r>
            <a:endParaRPr lang="nl-NL" dirty="0"/>
          </a:p>
        </p:txBody>
      </p:sp>
      <p:sp>
        <p:nvSpPr>
          <p:cNvPr id="3" name="Tijdelijke aanduiding voor inhoud 2"/>
          <p:cNvSpPr>
            <a:spLocks noGrp="1"/>
          </p:cNvSpPr>
          <p:nvPr>
            <p:ph idx="1"/>
          </p:nvPr>
        </p:nvSpPr>
        <p:spPr/>
        <p:txBody>
          <a:bodyPr/>
          <a:lstStyle/>
          <a:p>
            <a:r>
              <a:rPr lang="nl-NL" dirty="0" smtClean="0"/>
              <a:t>Ongeslachtelijke voortplanting</a:t>
            </a:r>
          </a:p>
          <a:p>
            <a:endParaRPr lang="nl-NL" dirty="0"/>
          </a:p>
          <a:p>
            <a:endParaRPr lang="nl-NL" dirty="0" smtClean="0"/>
          </a:p>
          <a:p>
            <a:endParaRPr lang="nl-NL" dirty="0"/>
          </a:p>
          <a:p>
            <a:r>
              <a:rPr lang="nl-NL" dirty="0" smtClean="0"/>
              <a:t>Geslachtelijke voortplanting</a:t>
            </a:r>
          </a:p>
          <a:p>
            <a:pPr marL="0" indent="0">
              <a:buNone/>
            </a:pPr>
            <a:endParaRPr lang="nl-NL" dirty="0"/>
          </a:p>
        </p:txBody>
      </p:sp>
      <p:pic>
        <p:nvPicPr>
          <p:cNvPr id="1026" name="Picture 2" descr="Image result for cl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980" y="2054605"/>
            <a:ext cx="5133975" cy="1662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ytimg.com/vi/fnshjjQpOiQ/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168" y="4322079"/>
            <a:ext cx="4435522" cy="24949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8360407" y="2264588"/>
            <a:ext cx="3653401" cy="1200329"/>
          </a:xfrm>
          <a:prstGeom prst="rect">
            <a:avLst/>
          </a:prstGeom>
          <a:noFill/>
        </p:spPr>
        <p:txBody>
          <a:bodyPr wrap="square" rtlCol="0">
            <a:spAutoFit/>
          </a:bodyPr>
          <a:lstStyle/>
          <a:p>
            <a:r>
              <a:rPr lang="nl-NL" sz="2400" dirty="0" smtClean="0"/>
              <a:t>Nakomelingen hebben hetzelfde genotype als de ouders</a:t>
            </a:r>
            <a:endParaRPr lang="nl-NL" sz="2400" dirty="0"/>
          </a:p>
        </p:txBody>
      </p:sp>
      <p:sp>
        <p:nvSpPr>
          <p:cNvPr id="8" name="Tekstvak 7"/>
          <p:cNvSpPr txBox="1"/>
          <p:nvPr/>
        </p:nvSpPr>
        <p:spPr>
          <a:xfrm>
            <a:off x="8161114" y="4969404"/>
            <a:ext cx="3653401" cy="1200329"/>
          </a:xfrm>
          <a:prstGeom prst="rect">
            <a:avLst/>
          </a:prstGeom>
          <a:noFill/>
        </p:spPr>
        <p:txBody>
          <a:bodyPr wrap="square" rtlCol="0">
            <a:spAutoFit/>
          </a:bodyPr>
          <a:lstStyle/>
          <a:p>
            <a:r>
              <a:rPr lang="nl-NL" sz="2400" dirty="0" smtClean="0"/>
              <a:t>Nakomelingen hebben een ander genotype als de ouders</a:t>
            </a:r>
            <a:endParaRPr lang="nl-NL" sz="2400" dirty="0"/>
          </a:p>
        </p:txBody>
      </p:sp>
    </p:spTree>
    <p:extLst>
      <p:ext uri="{BB962C8B-B14F-4D97-AF65-F5344CB8AC3E}">
        <p14:creationId xmlns:p14="http://schemas.microsoft.com/office/powerpoint/2010/main" val="22474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3473" y="0"/>
            <a:ext cx="9997440" cy="1143000"/>
          </a:xfrm>
        </p:spPr>
        <p:txBody>
          <a:bodyPr/>
          <a:lstStyle/>
          <a:p>
            <a:r>
              <a:rPr lang="nl-NL" dirty="0" smtClean="0"/>
              <a:t>Ongeslachtelijke voortplanting</a:t>
            </a:r>
            <a:endParaRPr lang="nl-NL" dirty="0"/>
          </a:p>
        </p:txBody>
      </p:sp>
      <p:sp>
        <p:nvSpPr>
          <p:cNvPr id="3" name="Tijdelijke aanduiding voor inhoud 2"/>
          <p:cNvSpPr>
            <a:spLocks noGrp="1"/>
          </p:cNvSpPr>
          <p:nvPr>
            <p:ph idx="1"/>
          </p:nvPr>
        </p:nvSpPr>
        <p:spPr/>
        <p:txBody>
          <a:bodyPr/>
          <a:lstStyle/>
          <a:p>
            <a:r>
              <a:rPr lang="nl-NL" dirty="0" smtClean="0"/>
              <a:t>deling</a:t>
            </a:r>
          </a:p>
          <a:p>
            <a:r>
              <a:rPr lang="nl-NL" dirty="0" smtClean="0"/>
              <a:t>knollen</a:t>
            </a:r>
          </a:p>
          <a:p>
            <a:r>
              <a:rPr lang="nl-NL" dirty="0" smtClean="0"/>
              <a:t>bollen</a:t>
            </a:r>
          </a:p>
          <a:p>
            <a:r>
              <a:rPr lang="nl-NL" dirty="0" smtClean="0"/>
              <a:t>uitlopers &amp; wortelstokken</a:t>
            </a:r>
          </a:p>
          <a:p>
            <a:endParaRPr lang="nl-NL" dirty="0"/>
          </a:p>
        </p:txBody>
      </p:sp>
      <p:pic>
        <p:nvPicPr>
          <p:cNvPr id="4" name="Picture 17" descr="aardap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473" y="4113212"/>
            <a:ext cx="3098646" cy="2501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Aardbe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067" y="4444170"/>
            <a:ext cx="3849724" cy="21709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381" y="1528122"/>
            <a:ext cx="4629025" cy="239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835" y="4444170"/>
            <a:ext cx="2857197" cy="214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2567" y="1528122"/>
            <a:ext cx="2917423" cy="166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4882701" y="888283"/>
            <a:ext cx="2197289" cy="461665"/>
          </a:xfrm>
          <a:prstGeom prst="rect">
            <a:avLst/>
          </a:prstGeom>
          <a:noFill/>
        </p:spPr>
        <p:txBody>
          <a:bodyPr wrap="square" rtlCol="0">
            <a:spAutoFit/>
          </a:bodyPr>
          <a:lstStyle/>
          <a:p>
            <a:r>
              <a:rPr lang="nl-NL" sz="2400" b="1" dirty="0" smtClean="0"/>
              <a:t>Natuurlijk</a:t>
            </a:r>
            <a:endParaRPr lang="nl-NL" sz="2400" b="1" dirty="0"/>
          </a:p>
        </p:txBody>
      </p:sp>
    </p:spTree>
    <p:extLst>
      <p:ext uri="{BB962C8B-B14F-4D97-AF65-F5344CB8AC3E}">
        <p14:creationId xmlns:p14="http://schemas.microsoft.com/office/powerpoint/2010/main" val="200557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3473" y="0"/>
            <a:ext cx="9997440" cy="1143000"/>
          </a:xfrm>
        </p:spPr>
        <p:txBody>
          <a:bodyPr/>
          <a:lstStyle/>
          <a:p>
            <a:r>
              <a:rPr lang="nl-NL" dirty="0" smtClean="0"/>
              <a:t>Ongeslachtelijke voortplanting</a:t>
            </a:r>
            <a:endParaRPr lang="nl-NL" dirty="0"/>
          </a:p>
        </p:txBody>
      </p:sp>
      <p:sp>
        <p:nvSpPr>
          <p:cNvPr id="3" name="Tijdelijke aanduiding voor inhoud 2"/>
          <p:cNvSpPr>
            <a:spLocks noGrp="1"/>
          </p:cNvSpPr>
          <p:nvPr>
            <p:ph idx="1"/>
          </p:nvPr>
        </p:nvSpPr>
        <p:spPr>
          <a:xfrm>
            <a:off x="2009678" y="1707107"/>
            <a:ext cx="2398549" cy="1418230"/>
          </a:xfrm>
        </p:spPr>
        <p:txBody>
          <a:bodyPr/>
          <a:lstStyle/>
          <a:p>
            <a:r>
              <a:rPr lang="nl-NL" dirty="0" smtClean="0"/>
              <a:t>Stekken</a:t>
            </a:r>
          </a:p>
          <a:p>
            <a:r>
              <a:rPr lang="nl-NL" dirty="0" smtClean="0"/>
              <a:t>enten</a:t>
            </a:r>
            <a:endParaRPr lang="nl-NL" dirty="0"/>
          </a:p>
        </p:txBody>
      </p:sp>
      <p:sp>
        <p:nvSpPr>
          <p:cNvPr id="7" name="Tekstvak 6"/>
          <p:cNvSpPr txBox="1"/>
          <p:nvPr/>
        </p:nvSpPr>
        <p:spPr>
          <a:xfrm>
            <a:off x="4882700" y="888282"/>
            <a:ext cx="2197289" cy="461665"/>
          </a:xfrm>
          <a:prstGeom prst="rect">
            <a:avLst/>
          </a:prstGeom>
          <a:noFill/>
        </p:spPr>
        <p:txBody>
          <a:bodyPr wrap="square" rtlCol="0">
            <a:spAutoFit/>
          </a:bodyPr>
          <a:lstStyle/>
          <a:p>
            <a:r>
              <a:rPr lang="nl-NL" sz="2400" b="1" dirty="0" smtClean="0"/>
              <a:t>kunstmatig</a:t>
            </a:r>
            <a:endParaRPr lang="nl-NL" sz="2400" b="1" dirty="0"/>
          </a:p>
        </p:txBody>
      </p:sp>
      <p:pic>
        <p:nvPicPr>
          <p:cNvPr id="4098" name="Picture 2" descr="http://rhododendronhoeve.nl/images/Stekk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008" y="1459173"/>
            <a:ext cx="3500712" cy="33036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700" y="1459173"/>
            <a:ext cx="30575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2.bp.blogspot.com/_iiBYM_MGuUg/S7gs8ngdy6I/AAAAAAAADYw/ccZ0eXzD8es/s1600/ent_plakgriff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562" y="3909045"/>
            <a:ext cx="3122138" cy="271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pic>
        <p:nvPicPr>
          <p:cNvPr id="2052" name="Picture 4" descr="Image result for ongeslachtelijke voortplanting plan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endParaRPr lang="nl-NL" dirty="0"/>
          </a:p>
        </p:txBody>
      </p:sp>
    </p:spTree>
    <p:extLst>
      <p:ext uri="{BB962C8B-B14F-4D97-AF65-F5344CB8AC3E}">
        <p14:creationId xmlns:p14="http://schemas.microsoft.com/office/powerpoint/2010/main" val="354389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Geslachtelijke voortplanting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 Voortplantingsorganen plant: bloemen</a:t>
            </a:r>
          </a:p>
          <a:p>
            <a:pPr>
              <a:buFontTx/>
              <a:buChar char="-"/>
            </a:pPr>
            <a:r>
              <a:rPr lang="nl-NL" dirty="0" smtClean="0"/>
              <a:t>Twee geslachtscellen versmelten -&gt; bevruchte eicel</a:t>
            </a:r>
          </a:p>
          <a:p>
            <a:pPr>
              <a:buFontTx/>
              <a:buChar char="-"/>
            </a:pPr>
            <a:r>
              <a:rPr lang="nl-NL" dirty="0" smtClean="0"/>
              <a:t>Meiose!</a:t>
            </a:r>
          </a:p>
          <a:p>
            <a:pPr>
              <a:buFontTx/>
              <a:buChar char="-"/>
            </a:pPr>
            <a:r>
              <a:rPr lang="nl-NL" dirty="0" smtClean="0"/>
              <a:t>Recombinatie van DNA</a:t>
            </a:r>
          </a:p>
          <a:p>
            <a:pPr marL="0" indent="0">
              <a:buNone/>
            </a:pPr>
            <a:endParaRPr lang="nl-NL" dirty="0"/>
          </a:p>
          <a:p>
            <a:pPr marL="0" indent="0">
              <a:buNone/>
            </a:pPr>
            <a:endParaRPr lang="nl-NL"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927" t="26025" r="29721" b="17460"/>
          <a:stretch/>
        </p:blipFill>
        <p:spPr bwMode="auto">
          <a:xfrm>
            <a:off x="1796956" y="4272880"/>
            <a:ext cx="3852460" cy="25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srcRect l="23042" t="25204" r="29723" b="29918"/>
          <a:stretch>
            <a:fillRect/>
          </a:stretch>
        </p:blipFill>
        <p:spPr bwMode="auto">
          <a:xfrm>
            <a:off x="6264323" y="4272880"/>
            <a:ext cx="4611806" cy="2463853"/>
          </a:xfrm>
          <a:prstGeom prst="rect">
            <a:avLst/>
          </a:prstGeom>
          <a:noFill/>
          <a:ln w="9525">
            <a:noFill/>
            <a:miter lim="800000"/>
            <a:headEnd/>
            <a:tailEnd/>
          </a:ln>
        </p:spPr>
      </p:pic>
    </p:spTree>
    <p:extLst>
      <p:ext uri="{BB962C8B-B14F-4D97-AF65-F5344CB8AC3E}">
        <p14:creationId xmlns:p14="http://schemas.microsoft.com/office/powerpoint/2010/main" val="376698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Bouw van een bloem</a:t>
            </a:r>
            <a:endParaRPr lang="nl-NL" dirty="0"/>
          </a:p>
        </p:txBody>
      </p:sp>
      <p:pic>
        <p:nvPicPr>
          <p:cNvPr id="21506" name="Picture 2" descr="http://www.photographyblogger.net/wp-content/uploads/2010/05/flower23.jpg"/>
          <p:cNvPicPr>
            <a:picLocks noChangeAspect="1" noChangeArrowheads="1"/>
          </p:cNvPicPr>
          <p:nvPr/>
        </p:nvPicPr>
        <p:blipFill>
          <a:blip r:embed="rId2"/>
          <a:srcRect/>
          <a:stretch>
            <a:fillRect/>
          </a:stretch>
        </p:blipFill>
        <p:spPr bwMode="auto">
          <a:xfrm>
            <a:off x="4872038" y="1609725"/>
            <a:ext cx="4762500" cy="3638550"/>
          </a:xfrm>
          <a:prstGeom prst="rect">
            <a:avLst/>
          </a:prstGeom>
          <a:noFill/>
          <a:ln w="9525">
            <a:noFill/>
            <a:miter lim="800000"/>
            <a:headEnd/>
            <a:tailEnd/>
          </a:ln>
        </p:spPr>
      </p:pic>
      <p:sp>
        <p:nvSpPr>
          <p:cNvPr id="4" name="Tekstvak 3"/>
          <p:cNvSpPr txBox="1"/>
          <p:nvPr/>
        </p:nvSpPr>
        <p:spPr>
          <a:xfrm>
            <a:off x="2063552" y="2348880"/>
            <a:ext cx="1872208" cy="2308324"/>
          </a:xfrm>
          <a:prstGeom prst="rect">
            <a:avLst/>
          </a:prstGeom>
          <a:noFill/>
        </p:spPr>
        <p:txBody>
          <a:bodyPr>
            <a:spAutoFit/>
          </a:bodyPr>
          <a:lstStyle/>
          <a:p>
            <a:pPr>
              <a:defRPr/>
            </a:pPr>
            <a:r>
              <a:rPr lang="nl-NL">
                <a:ln w="12700">
                  <a:solidFill>
                    <a:schemeClr val="tx2">
                      <a:satMod val="155000"/>
                    </a:schemeClr>
                  </a:solidFill>
                  <a:prstDash val="solid"/>
                </a:ln>
              </a:rPr>
              <a:t>Kroonbladeren</a:t>
            </a:r>
            <a:br>
              <a:rPr lang="nl-NL">
                <a:ln w="12700">
                  <a:solidFill>
                    <a:schemeClr val="tx2">
                      <a:satMod val="155000"/>
                    </a:schemeClr>
                  </a:solidFill>
                  <a:prstDash val="solid"/>
                </a:ln>
              </a:rPr>
            </a:br>
            <a:r>
              <a:rPr lang="nl-NL">
                <a:ln w="12700">
                  <a:solidFill>
                    <a:schemeClr val="tx2">
                      <a:satMod val="155000"/>
                    </a:schemeClr>
                  </a:solidFill>
                  <a:prstDash val="solid"/>
                </a:ln>
              </a:rPr>
              <a:t/>
            </a:r>
            <a:br>
              <a:rPr lang="nl-NL">
                <a:ln w="12700">
                  <a:solidFill>
                    <a:schemeClr val="tx2">
                      <a:satMod val="155000"/>
                    </a:schemeClr>
                  </a:solidFill>
                  <a:prstDash val="solid"/>
                </a:ln>
              </a:rPr>
            </a:br>
            <a:r>
              <a:rPr lang="nl-NL">
                <a:ln w="12700">
                  <a:solidFill>
                    <a:schemeClr val="tx2">
                      <a:satMod val="155000"/>
                    </a:schemeClr>
                  </a:solidFill>
                  <a:prstDash val="solid"/>
                </a:ln>
              </a:rPr>
              <a:t/>
            </a:r>
            <a:br>
              <a:rPr lang="nl-NL">
                <a:ln w="12700">
                  <a:solidFill>
                    <a:schemeClr val="tx2">
                      <a:satMod val="155000"/>
                    </a:schemeClr>
                  </a:solidFill>
                  <a:prstDash val="solid"/>
                </a:ln>
              </a:rPr>
            </a:br>
            <a:r>
              <a:rPr lang="nl-NL">
                <a:ln w="12700">
                  <a:solidFill>
                    <a:schemeClr val="tx2">
                      <a:satMod val="155000"/>
                    </a:schemeClr>
                  </a:solidFill>
                  <a:prstDash val="solid"/>
                </a:ln>
              </a:rPr>
              <a:t/>
            </a:r>
            <a:br>
              <a:rPr lang="nl-NL">
                <a:ln w="12700">
                  <a:solidFill>
                    <a:schemeClr val="tx2">
                      <a:satMod val="155000"/>
                    </a:schemeClr>
                  </a:solidFill>
                  <a:prstDash val="solid"/>
                </a:ln>
              </a:rPr>
            </a:br>
            <a:r>
              <a:rPr lang="nl-NL">
                <a:ln w="12700">
                  <a:solidFill>
                    <a:schemeClr val="tx2">
                      <a:satMod val="155000"/>
                    </a:schemeClr>
                  </a:solidFill>
                  <a:prstDash val="solid"/>
                </a:ln>
              </a:rPr>
              <a:t>Meeldraden</a:t>
            </a:r>
          </a:p>
          <a:p>
            <a:pPr>
              <a:defRPr/>
            </a:pPr>
            <a:r>
              <a:rPr lang="nl-NL">
                <a:ln w="12700">
                  <a:solidFill>
                    <a:schemeClr val="tx2">
                      <a:satMod val="155000"/>
                    </a:schemeClr>
                  </a:solidFill>
                  <a:prstDash val="solid"/>
                </a:ln>
              </a:rPr>
              <a:t> - Helmknop</a:t>
            </a:r>
            <a:br>
              <a:rPr lang="nl-NL">
                <a:ln w="12700">
                  <a:solidFill>
                    <a:schemeClr val="tx2">
                      <a:satMod val="155000"/>
                    </a:schemeClr>
                  </a:solidFill>
                  <a:prstDash val="solid"/>
                </a:ln>
              </a:rPr>
            </a:br>
            <a:r>
              <a:rPr lang="nl-NL">
                <a:ln w="12700">
                  <a:solidFill>
                    <a:schemeClr val="tx2">
                      <a:satMod val="155000"/>
                    </a:schemeClr>
                  </a:solidFill>
                  <a:prstDash val="solid"/>
                </a:ln>
              </a:rPr>
              <a:t> - Helmdraad</a:t>
            </a:r>
          </a:p>
          <a:p>
            <a:pPr>
              <a:defRPr/>
            </a:pPr>
            <a:endParaRPr lang="nl-NL"/>
          </a:p>
        </p:txBody>
      </p:sp>
      <p:cxnSp>
        <p:nvCxnSpPr>
          <p:cNvPr id="6" name="Rechte verbindingslijn met pijl 5"/>
          <p:cNvCxnSpPr/>
          <p:nvPr/>
        </p:nvCxnSpPr>
        <p:spPr>
          <a:xfrm>
            <a:off x="3719514" y="2565400"/>
            <a:ext cx="223202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3432175" y="3644900"/>
            <a:ext cx="25923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8183563" y="3289301"/>
            <a:ext cx="0" cy="21574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Rechthoek 14"/>
          <p:cNvSpPr/>
          <p:nvPr/>
        </p:nvSpPr>
        <p:spPr>
          <a:xfrm>
            <a:off x="7011886" y="5529591"/>
            <a:ext cx="2344692" cy="1477328"/>
          </a:xfrm>
          <a:prstGeom prst="rect">
            <a:avLst/>
          </a:prstGeom>
          <a:noFill/>
        </p:spPr>
        <p:txBody>
          <a:bodyPr>
            <a:spAutoFit/>
          </a:bodyPr>
          <a:lstStyle/>
          <a:p>
            <a:pPr algn="ctr">
              <a:defRPr/>
            </a:pPr>
            <a:r>
              <a:rPr lang="nl-NL">
                <a:ln w="12700">
                  <a:solidFill>
                    <a:schemeClr val="tx2">
                      <a:satMod val="155000"/>
                    </a:schemeClr>
                  </a:solidFill>
                  <a:prstDash val="solid"/>
                </a:ln>
              </a:rPr>
              <a:t>Stamper</a:t>
            </a:r>
          </a:p>
          <a:p>
            <a:pPr marL="285750" indent="-285750">
              <a:buFontTx/>
              <a:buChar char="-"/>
              <a:defRPr/>
            </a:pPr>
            <a:r>
              <a:rPr lang="nl-NL">
                <a:ln w="12700">
                  <a:solidFill>
                    <a:schemeClr val="tx2">
                      <a:satMod val="155000"/>
                    </a:schemeClr>
                  </a:solidFill>
                  <a:prstDash val="solid"/>
                </a:ln>
              </a:rPr>
              <a:t>Stempel</a:t>
            </a:r>
          </a:p>
          <a:p>
            <a:pPr marL="285750" indent="-285750">
              <a:buFontTx/>
              <a:buChar char="-"/>
              <a:defRPr/>
            </a:pPr>
            <a:r>
              <a:rPr lang="nl-NL">
                <a:ln w="12700">
                  <a:solidFill>
                    <a:schemeClr val="tx2">
                      <a:satMod val="155000"/>
                    </a:schemeClr>
                  </a:solidFill>
                  <a:prstDash val="solid"/>
                </a:ln>
              </a:rPr>
              <a:t>Stijl</a:t>
            </a:r>
          </a:p>
          <a:p>
            <a:pPr marL="285750" indent="-285750">
              <a:buFontTx/>
              <a:buChar char="-"/>
              <a:defRPr/>
            </a:pPr>
            <a:r>
              <a:rPr lang="nl-NL">
                <a:ln w="12700">
                  <a:solidFill>
                    <a:schemeClr val="tx2">
                      <a:satMod val="155000"/>
                    </a:schemeClr>
                  </a:solidFill>
                  <a:prstDash val="solid"/>
                </a:ln>
              </a:rPr>
              <a:t>Vruchtbeginsel</a:t>
            </a:r>
          </a:p>
          <a:p>
            <a:pPr marL="285750" indent="-285750">
              <a:buFontTx/>
              <a:buChar char="-"/>
              <a:defRPr/>
            </a:pPr>
            <a:endParaRPr lang="nl-NL">
              <a:ln w="12700">
                <a:solidFill>
                  <a:schemeClr val="tx2">
                    <a:satMod val="155000"/>
                  </a:schemeClr>
                </a:solidFill>
                <a:prstDash val="solid"/>
              </a:ln>
            </a:endParaRPr>
          </a:p>
        </p:txBody>
      </p:sp>
    </p:spTree>
    <p:extLst>
      <p:ext uri="{BB962C8B-B14F-4D97-AF65-F5344CB8AC3E}">
        <p14:creationId xmlns:p14="http://schemas.microsoft.com/office/powerpoint/2010/main" val="258125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Kroonbladeren</a:t>
            </a:r>
            <a:endParaRPr lang="nl-NL" dirty="0"/>
          </a:p>
        </p:txBody>
      </p:sp>
      <p:sp>
        <p:nvSpPr>
          <p:cNvPr id="3" name="Tijdelijke aanduiding voor inhoud 2"/>
          <p:cNvSpPr>
            <a:spLocks noGrp="1"/>
          </p:cNvSpPr>
          <p:nvPr>
            <p:ph idx="1"/>
          </p:nvPr>
        </p:nvSpPr>
        <p:spPr>
          <a:xfrm>
            <a:off x="1937743" y="1434152"/>
            <a:ext cx="4718668" cy="1077036"/>
          </a:xfrm>
        </p:spPr>
        <p:txBody>
          <a:bodyPr>
            <a:normAutofit fontScale="70000" lnSpcReduction="20000"/>
          </a:bodyPr>
          <a:lstStyle/>
          <a:p>
            <a:r>
              <a:rPr lang="nl-NL" dirty="0" smtClean="0"/>
              <a:t>Gekleurd of groen</a:t>
            </a:r>
          </a:p>
          <a:p>
            <a:r>
              <a:rPr lang="nl-NL" dirty="0" smtClean="0"/>
              <a:t>Groot of klein</a:t>
            </a:r>
          </a:p>
          <a:p>
            <a:r>
              <a:rPr lang="nl-NL" dirty="0" smtClean="0"/>
              <a:t>Los of vergroeid</a:t>
            </a:r>
            <a:endParaRPr lang="nl-NL" dirty="0"/>
          </a:p>
        </p:txBody>
      </p:sp>
      <p:pic>
        <p:nvPicPr>
          <p:cNvPr id="6146" name="Picture 2" descr="http://www.christ-riekie.nl/bloemen/vlinderfeest/48%20bloeiend%20g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767" y="352753"/>
            <a:ext cx="4575373" cy="31714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mWCKErB3Y28/UBBIUFcSNJI/AAAAAAAADes/VDBQz9Q_A-E/s1600/hd-bloemen-wallpapers-close-up-van-een-mooie-oranje-gele-bloem-hd-achtergrond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58" r="17135"/>
          <a:stretch/>
        </p:blipFill>
        <p:spPr bwMode="auto">
          <a:xfrm>
            <a:off x="8088384" y="3647032"/>
            <a:ext cx="2784143" cy="26242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www.wildebloemen.info/images/V/vingerhoedskruid/IMG_5121-gr-vingerhoedskrui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502" y="2582839"/>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466524" y="5909481"/>
            <a:ext cx="4667533" cy="400110"/>
          </a:xfrm>
          <a:prstGeom prst="rect">
            <a:avLst/>
          </a:prstGeom>
          <a:noFill/>
        </p:spPr>
        <p:txBody>
          <a:bodyPr wrap="square" rtlCol="0">
            <a:spAutoFit/>
          </a:bodyPr>
          <a:lstStyle/>
          <a:p>
            <a:r>
              <a:rPr lang="nl-NL" sz="2000" dirty="0" smtClean="0"/>
              <a:t>Functie: het aanlokken van insecten</a:t>
            </a:r>
            <a:endParaRPr lang="nl-NL" sz="2000" dirty="0"/>
          </a:p>
        </p:txBody>
      </p:sp>
    </p:spTree>
    <p:extLst>
      <p:ext uri="{BB962C8B-B14F-4D97-AF65-F5344CB8AC3E}">
        <p14:creationId xmlns:p14="http://schemas.microsoft.com/office/powerpoint/2010/main" val="14554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bloemkelk</a:t>
            </a:r>
            <a:endParaRPr lang="nl-NL" dirty="0"/>
          </a:p>
        </p:txBody>
      </p:sp>
      <p:sp>
        <p:nvSpPr>
          <p:cNvPr id="3" name="Tijdelijke aanduiding voor inhoud 2"/>
          <p:cNvSpPr>
            <a:spLocks noGrp="1"/>
          </p:cNvSpPr>
          <p:nvPr>
            <p:ph idx="1"/>
          </p:nvPr>
        </p:nvSpPr>
        <p:spPr>
          <a:xfrm>
            <a:off x="1873200" y="1406857"/>
            <a:ext cx="9997440" cy="1541059"/>
          </a:xfrm>
        </p:spPr>
        <p:txBody>
          <a:bodyPr>
            <a:normAutofit/>
          </a:bodyPr>
          <a:lstStyle/>
          <a:p>
            <a:r>
              <a:rPr lang="nl-NL" sz="2400" dirty="0" smtClean="0"/>
              <a:t>Vergroeid of los</a:t>
            </a:r>
          </a:p>
          <a:p>
            <a:endParaRPr lang="nl-NL" sz="2400" dirty="0"/>
          </a:p>
          <a:p>
            <a:pPr marL="82296" indent="0">
              <a:buNone/>
            </a:pPr>
            <a:r>
              <a:rPr lang="nl-NL" sz="2400" dirty="0" smtClean="0"/>
              <a:t>Beschermen de bloem in de knop tegen kou en uitdroging.</a:t>
            </a:r>
            <a:endParaRPr lang="nl-NL"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24" y="3098042"/>
            <a:ext cx="3188458" cy="318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730" y="3321064"/>
            <a:ext cx="4283407" cy="296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18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Meeldraden</a:t>
            </a:r>
            <a:endParaRPr lang="nl-NL" dirty="0"/>
          </a:p>
        </p:txBody>
      </p:sp>
      <p:pic>
        <p:nvPicPr>
          <p:cNvPr id="8194" name="Picture 2" descr="http://www.studiobiologie.nl/KB1/K06_07/meeldra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808" y="1591791"/>
            <a:ext cx="5631076" cy="419897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960359" y="4476109"/>
            <a:ext cx="4844955" cy="1569660"/>
          </a:xfrm>
          <a:prstGeom prst="rect">
            <a:avLst/>
          </a:prstGeom>
          <a:noFill/>
        </p:spPr>
        <p:txBody>
          <a:bodyPr wrap="square" rtlCol="0">
            <a:spAutoFit/>
          </a:bodyPr>
          <a:lstStyle/>
          <a:p>
            <a:r>
              <a:rPr lang="nl-NL" sz="2400" dirty="0" smtClean="0"/>
              <a:t>Stuifmeelkorrels zijn de mannelijke geslachtscellen</a:t>
            </a:r>
          </a:p>
          <a:p>
            <a:endParaRPr lang="nl-NL" sz="2400" dirty="0"/>
          </a:p>
          <a:p>
            <a:r>
              <a:rPr lang="nl-NL" sz="2400" dirty="0" smtClean="0"/>
              <a:t>Ontstaan door meiose!</a:t>
            </a:r>
            <a:endParaRPr lang="nl-NL" sz="2400" dirty="0"/>
          </a:p>
        </p:txBody>
      </p:sp>
      <p:pic>
        <p:nvPicPr>
          <p:cNvPr id="8197" name="Picture 5" descr="https://image.freepik.com/iconen-gratis/man-teken_318-956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5610" y="2265528"/>
            <a:ext cx="1948471" cy="201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Stampers </a:t>
            </a:r>
            <a:endParaRPr lang="nl-NL" dirty="0"/>
          </a:p>
        </p:txBody>
      </p:sp>
      <p:pic>
        <p:nvPicPr>
          <p:cNvPr id="9218" name="Picture 2" descr="http://www.studiobiologie.nl/KB1/K06_07/stamp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840" y="1625597"/>
            <a:ext cx="5999566" cy="418574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960359" y="4667178"/>
            <a:ext cx="4844955" cy="1569660"/>
          </a:xfrm>
          <a:prstGeom prst="rect">
            <a:avLst/>
          </a:prstGeom>
          <a:noFill/>
        </p:spPr>
        <p:txBody>
          <a:bodyPr wrap="square" rtlCol="0">
            <a:spAutoFit/>
          </a:bodyPr>
          <a:lstStyle/>
          <a:p>
            <a:r>
              <a:rPr lang="nl-NL" sz="2400" dirty="0" smtClean="0"/>
              <a:t>In de zaadbeginsels ontstaan eicellen.</a:t>
            </a:r>
          </a:p>
          <a:p>
            <a:endParaRPr lang="nl-NL" sz="2400" dirty="0"/>
          </a:p>
          <a:p>
            <a:r>
              <a:rPr lang="nl-NL" sz="2400" dirty="0" smtClean="0"/>
              <a:t>Ze ontstaan door meiose!</a:t>
            </a:r>
            <a:endParaRPr lang="nl-NL" sz="2400"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026" y="1992573"/>
            <a:ext cx="2384235" cy="238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9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 1</a:t>
            </a:r>
            <a:endParaRPr lang="nl-NL" dirty="0"/>
          </a:p>
        </p:txBody>
      </p:sp>
      <p:pic>
        <p:nvPicPr>
          <p:cNvPr id="2050" name="Picture 2" descr="https://maken.wikiwijs.nl/userfiles/fc5ff7c21a050bb21214521d69ad1b0f1b56892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9038" y="785447"/>
            <a:ext cx="7129699" cy="57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Vrouwelijk – mannelijk -tweeslachtig</a:t>
            </a:r>
            <a:endParaRPr lang="nl-NL" dirty="0"/>
          </a:p>
        </p:txBody>
      </p:sp>
      <p:pic>
        <p:nvPicPr>
          <p:cNvPr id="22531" name="Picture 2" descr="http://www.blauwgestreept.nl/images/20090216232211_stamper_met_meeldraden.jpg"/>
          <p:cNvPicPr>
            <a:picLocks noChangeAspect="1" noChangeArrowheads="1"/>
          </p:cNvPicPr>
          <p:nvPr/>
        </p:nvPicPr>
        <p:blipFill>
          <a:blip r:embed="rId2"/>
          <a:srcRect/>
          <a:stretch>
            <a:fillRect/>
          </a:stretch>
        </p:blipFill>
        <p:spPr bwMode="auto">
          <a:xfrm>
            <a:off x="8165667" y="4107976"/>
            <a:ext cx="3915850" cy="2606722"/>
          </a:xfrm>
          <a:prstGeom prst="rect">
            <a:avLst/>
          </a:prstGeom>
          <a:noFill/>
          <a:ln w="9525">
            <a:noFill/>
            <a:miter lim="800000"/>
            <a:headEnd/>
            <a:tailEnd/>
          </a:ln>
        </p:spPr>
      </p:pic>
      <p:sp>
        <p:nvSpPr>
          <p:cNvPr id="3" name="AutoShape 2" descr="http://www.fruitlent.nl/afbeeldingen/kiwi/solo/solo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63"/>
          <a:stretch/>
        </p:blipFill>
        <p:spPr bwMode="auto">
          <a:xfrm>
            <a:off x="4804011" y="3203812"/>
            <a:ext cx="3371000" cy="228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http://rauwdouwers.nl/wp-content/uploads/2013/10/vrouwelijke-meeldrade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511" y="125047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6</a:t>
            </a:r>
            <a:endParaRPr lang="nl-NL" dirty="0"/>
          </a:p>
        </p:txBody>
      </p:sp>
      <p:sp>
        <p:nvSpPr>
          <p:cNvPr id="3" name="Subtitel 2"/>
          <p:cNvSpPr>
            <a:spLocks noGrp="1"/>
          </p:cNvSpPr>
          <p:nvPr>
            <p:ph type="subTitle" idx="1"/>
          </p:nvPr>
        </p:nvSpPr>
        <p:spPr>
          <a:xfrm>
            <a:off x="2248852" y="2669871"/>
            <a:ext cx="9875520" cy="1752600"/>
          </a:xfrm>
        </p:spPr>
        <p:txBody>
          <a:bodyPr rtlCol="0">
            <a:normAutofit/>
          </a:bodyPr>
          <a:lstStyle/>
          <a:p>
            <a:pPr rtl="0"/>
            <a:r>
              <a:rPr lang="nl-NL" sz="4000" dirty="0" smtClean="0"/>
              <a:t>Bestuiving, bevruchting en verspreiding</a:t>
            </a:r>
            <a:endParaRPr lang="nl-NL" sz="4000" dirty="0"/>
          </a:p>
        </p:txBody>
      </p:sp>
    </p:spTree>
    <p:extLst>
      <p:ext uri="{BB962C8B-B14F-4D97-AF65-F5344CB8AC3E}">
        <p14:creationId xmlns:p14="http://schemas.microsoft.com/office/powerpoint/2010/main" val="149858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normAutofit/>
          </a:bodyPr>
          <a:lstStyle/>
          <a:p>
            <a:r>
              <a:rPr lang="nl-NL" sz="2400" b="1" u="sng" dirty="0" smtClean="0"/>
              <a:t>Doelstelling 11</a:t>
            </a:r>
          </a:p>
          <a:p>
            <a:pPr marL="82296" indent="0">
              <a:buNone/>
            </a:pPr>
            <a:r>
              <a:rPr lang="nl-NL" sz="2400" dirty="0" smtClean="0"/>
              <a:t>Je kunt beschrijven wat bestuiving is en je kunt kenmerken van insectenbloemen en windbloemen noemen</a:t>
            </a:r>
          </a:p>
          <a:p>
            <a:r>
              <a:rPr lang="nl-NL" sz="2400" b="1" u="sng" dirty="0" smtClean="0"/>
              <a:t>Doelstelling 12</a:t>
            </a:r>
            <a:endParaRPr lang="nl-NL" sz="2400" b="1" u="sng" dirty="0"/>
          </a:p>
          <a:p>
            <a:pPr marL="82296" indent="0">
              <a:buNone/>
            </a:pPr>
            <a:r>
              <a:rPr lang="nl-NL" sz="2400" dirty="0" smtClean="0"/>
              <a:t>Je kunt beschrijven hoe bevruchting bij zaadplanten verloopt en welke veranderingen er naar de bevruchting in het vruchtbeginsel plaatsvinden</a:t>
            </a:r>
          </a:p>
          <a:p>
            <a:r>
              <a:rPr lang="nl-NL" sz="2400" b="1" u="sng" dirty="0" smtClean="0"/>
              <a:t>Doelstelling 13</a:t>
            </a:r>
          </a:p>
          <a:p>
            <a:pPr marL="82296" indent="0">
              <a:buNone/>
            </a:pPr>
            <a:r>
              <a:rPr lang="nl-NL" sz="2400" dirty="0" smtClean="0"/>
              <a:t>Je kunt uit afbeeldingen van (delen van) planten afleiden hoe de vruchten en de zaden worden verspreid</a:t>
            </a:r>
          </a:p>
          <a:p>
            <a:pPr marL="82296" indent="0">
              <a:buNone/>
            </a:pPr>
            <a:endParaRPr lang="nl-NL" sz="2400" dirty="0" smtClean="0"/>
          </a:p>
        </p:txBody>
      </p:sp>
    </p:spTree>
    <p:extLst>
      <p:ext uri="{BB962C8B-B14F-4D97-AF65-F5344CB8AC3E}">
        <p14:creationId xmlns:p14="http://schemas.microsoft.com/office/powerpoint/2010/main" val="100686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Voortplanting planten</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802413529"/>
              </p:ext>
            </p:extLst>
          </p:nvPr>
        </p:nvGraphicFramePr>
        <p:xfrm>
          <a:off x="1600627" y="1475096"/>
          <a:ext cx="9996488"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41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Bestuiving </a:t>
            </a:r>
            <a:endParaRPr lang="nl-NL" dirty="0"/>
          </a:p>
        </p:txBody>
      </p:sp>
      <p:sp>
        <p:nvSpPr>
          <p:cNvPr id="3" name="Tijdelijke aanduiding voor inhoud 2"/>
          <p:cNvSpPr>
            <a:spLocks noGrp="1"/>
          </p:cNvSpPr>
          <p:nvPr>
            <p:ph idx="1"/>
          </p:nvPr>
        </p:nvSpPr>
        <p:spPr>
          <a:xfrm>
            <a:off x="1721725" y="1229442"/>
            <a:ext cx="9997440" cy="1049740"/>
          </a:xfrm>
        </p:spPr>
        <p:txBody>
          <a:bodyPr>
            <a:normAutofit/>
          </a:bodyPr>
          <a:lstStyle/>
          <a:p>
            <a:pPr marL="82296" indent="0">
              <a:buNone/>
            </a:pPr>
            <a:r>
              <a:rPr lang="nl-NL" sz="2400" dirty="0" smtClean="0"/>
              <a:t>Het overbrengen van stuifmeel op de stamper van dezelfde soort</a:t>
            </a:r>
            <a:endParaRPr lang="nl-NL" sz="2400" dirty="0"/>
          </a:p>
        </p:txBody>
      </p:sp>
      <p:pic>
        <p:nvPicPr>
          <p:cNvPr id="5" name="Picture 38" descr="Toma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887" y="4891547"/>
            <a:ext cx="2649633" cy="19872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845" y="4959787"/>
            <a:ext cx="3098042" cy="191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068" y="6273488"/>
            <a:ext cx="608258" cy="562030"/>
          </a:xfrm>
          <a:prstGeom prst="rect">
            <a:avLst/>
          </a:prstGeom>
        </p:spPr>
      </p:pic>
      <p:pic>
        <p:nvPicPr>
          <p:cNvPr id="9" name="Afbeelding 8">
            <a:hlinkClick r:id="rId6"/>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302" y="6273488"/>
            <a:ext cx="645218" cy="596181"/>
          </a:xfrm>
          <a:prstGeom prst="rect">
            <a:avLst/>
          </a:prstGeom>
        </p:spPr>
      </p:pic>
      <p:sp>
        <p:nvSpPr>
          <p:cNvPr id="10" name="Tekstvak 9"/>
          <p:cNvSpPr txBox="1"/>
          <p:nvPr/>
        </p:nvSpPr>
        <p:spPr>
          <a:xfrm>
            <a:off x="7303520" y="5358190"/>
            <a:ext cx="3341120" cy="147732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smtClean="0"/>
              <a:t>Insectenbloemen </a:t>
            </a:r>
          </a:p>
          <a:p>
            <a:r>
              <a:rPr lang="nl-NL" dirty="0" smtClean="0"/>
              <a:t>-grote opvallende bloemen</a:t>
            </a:r>
          </a:p>
          <a:p>
            <a:r>
              <a:rPr lang="nl-NL" dirty="0" smtClean="0"/>
              <a:t>-stamper en meeldraden in de bloem</a:t>
            </a:r>
          </a:p>
          <a:p>
            <a:r>
              <a:rPr lang="nl-NL" dirty="0" smtClean="0"/>
              <a:t>-weinig stuifmeel</a:t>
            </a:r>
            <a:endParaRPr lang="nl-NL" dirty="0"/>
          </a:p>
        </p:txBody>
      </p:sp>
      <p:sp>
        <p:nvSpPr>
          <p:cNvPr id="11" name="Tekstvak 10"/>
          <p:cNvSpPr txBox="1"/>
          <p:nvPr/>
        </p:nvSpPr>
        <p:spPr>
          <a:xfrm>
            <a:off x="1555845" y="3390127"/>
            <a:ext cx="245659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1600" u="sng" dirty="0" smtClean="0"/>
              <a:t>Windbloemen</a:t>
            </a:r>
          </a:p>
          <a:p>
            <a:pPr marL="285750" indent="-285750">
              <a:buFontTx/>
              <a:buChar char="-"/>
            </a:pPr>
            <a:r>
              <a:rPr lang="nl-NL" sz="1600" dirty="0" smtClean="0"/>
              <a:t>Kleine bloemen</a:t>
            </a:r>
          </a:p>
          <a:p>
            <a:pPr marL="285750" indent="-285750">
              <a:buFontTx/>
              <a:buChar char="-"/>
            </a:pPr>
            <a:r>
              <a:rPr lang="nl-NL" sz="1600" dirty="0" smtClean="0"/>
              <a:t>stamper en meeldraden buiten de bloem</a:t>
            </a:r>
          </a:p>
          <a:p>
            <a:pPr marL="285750" indent="-285750">
              <a:buFontTx/>
              <a:buChar char="-"/>
            </a:pPr>
            <a:r>
              <a:rPr lang="nl-NL" sz="1600" dirty="0" smtClean="0"/>
              <a:t>Veel stuifmeel</a:t>
            </a:r>
            <a:endParaRPr lang="nl-NL" sz="1600" dirty="0"/>
          </a:p>
        </p:txBody>
      </p:sp>
      <p:pic>
        <p:nvPicPr>
          <p:cNvPr id="1029" name="Picture 5" descr="https://maken.wikiwijs.nl/userfiles/dfc8a7b985cc8b0bb9cc1755079ace25e163417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136" y="2136812"/>
            <a:ext cx="7711894" cy="2038145"/>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hlinkClick r:id="rId8"/>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0886" y="4232522"/>
            <a:ext cx="931821" cy="861003"/>
          </a:xfrm>
          <a:prstGeom prst="rect">
            <a:avLst/>
          </a:prstGeom>
        </p:spPr>
      </p:pic>
    </p:spTree>
    <p:extLst>
      <p:ext uri="{BB962C8B-B14F-4D97-AF65-F5344CB8AC3E}">
        <p14:creationId xmlns:p14="http://schemas.microsoft.com/office/powerpoint/2010/main" val="23223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Bevruchting</a:t>
            </a:r>
            <a:endParaRPr lang="nl-NL" dirty="0"/>
          </a:p>
        </p:txBody>
      </p:sp>
      <p:sp>
        <p:nvSpPr>
          <p:cNvPr id="3" name="Tijdelijke aanduiding voor inhoud 2"/>
          <p:cNvSpPr>
            <a:spLocks noGrp="1"/>
          </p:cNvSpPr>
          <p:nvPr>
            <p:ph idx="1"/>
          </p:nvPr>
        </p:nvSpPr>
        <p:spPr>
          <a:xfrm>
            <a:off x="1832258" y="1174845"/>
            <a:ext cx="9997440" cy="1117979"/>
          </a:xfrm>
        </p:spPr>
        <p:txBody>
          <a:bodyPr>
            <a:normAutofit/>
          </a:bodyPr>
          <a:lstStyle/>
          <a:p>
            <a:pPr marL="82296" indent="0">
              <a:buNone/>
            </a:pPr>
            <a:r>
              <a:rPr lang="nl-NL" sz="2400" dirty="0" smtClean="0"/>
              <a:t>De kernen van de stuifmeelkorrel en de eicel smelten samen</a:t>
            </a:r>
            <a:endParaRPr lang="nl-NL"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35" t="30054" r="25355" b="13266"/>
          <a:stretch/>
        </p:blipFill>
        <p:spPr bwMode="auto">
          <a:xfrm>
            <a:off x="3247697" y="1940556"/>
            <a:ext cx="3499943" cy="474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697" y="2554014"/>
            <a:ext cx="1016228" cy="938995"/>
          </a:xfrm>
          <a:prstGeom prst="rect">
            <a:avLst/>
          </a:prstGeom>
        </p:spPr>
      </p:pic>
    </p:spTree>
    <p:extLst>
      <p:ext uri="{BB962C8B-B14F-4D97-AF65-F5344CB8AC3E}">
        <p14:creationId xmlns:p14="http://schemas.microsoft.com/office/powerpoint/2010/main" val="29985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Ontwikkeling van een vrucht </a:t>
            </a:r>
            <a:endParaRPr lang="nl-NL" dirty="0"/>
          </a:p>
        </p:txBody>
      </p:sp>
      <p:pic>
        <p:nvPicPr>
          <p:cNvPr id="4" name="Picture 2" descr="http://upload.wikimedia.org/wikipedia/commons/5/5e/Nectarine_Fruit_Development.jpg"/>
          <p:cNvPicPr>
            <a:picLocks noChangeAspect="1" noChangeArrowheads="1"/>
          </p:cNvPicPr>
          <p:nvPr/>
        </p:nvPicPr>
        <p:blipFill>
          <a:blip r:embed="rId2"/>
          <a:srcRect/>
          <a:stretch>
            <a:fillRect/>
          </a:stretch>
        </p:blipFill>
        <p:spPr bwMode="auto">
          <a:xfrm>
            <a:off x="3188846" y="1387366"/>
            <a:ext cx="5382450" cy="5470634"/>
          </a:xfrm>
          <a:prstGeom prst="rect">
            <a:avLst/>
          </a:prstGeom>
          <a:noFill/>
          <a:ln w="9525">
            <a:noFill/>
            <a:miter lim="800000"/>
            <a:headEnd/>
            <a:tailEnd/>
          </a:ln>
        </p:spPr>
      </p:pic>
      <p:pic>
        <p:nvPicPr>
          <p:cNvPr id="5" name="Afbeelding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498" y="5312978"/>
            <a:ext cx="1672101" cy="1545021"/>
          </a:xfrm>
          <a:prstGeom prst="rect">
            <a:avLst/>
          </a:prstGeom>
        </p:spPr>
      </p:pic>
      <p:pic>
        <p:nvPicPr>
          <p:cNvPr id="6" name="Afbeelding 5">
            <a:hlinkClick r:id="rId5"/>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636" y="5549461"/>
            <a:ext cx="1450291" cy="1340069"/>
          </a:xfrm>
          <a:prstGeom prst="rect">
            <a:avLst/>
          </a:prstGeom>
        </p:spPr>
      </p:pic>
    </p:spTree>
    <p:extLst>
      <p:ext uri="{BB962C8B-B14F-4D97-AF65-F5344CB8AC3E}">
        <p14:creationId xmlns:p14="http://schemas.microsoft.com/office/powerpoint/2010/main" val="34364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Zaadverspreiding </a:t>
            </a:r>
            <a:endParaRPr lang="nl-NL" dirty="0"/>
          </a:p>
        </p:txBody>
      </p:sp>
      <p:sp>
        <p:nvSpPr>
          <p:cNvPr id="3" name="Tijdelijke aanduiding voor inhoud 2"/>
          <p:cNvSpPr>
            <a:spLocks noGrp="1"/>
          </p:cNvSpPr>
          <p:nvPr>
            <p:ph idx="1"/>
          </p:nvPr>
        </p:nvSpPr>
        <p:spPr>
          <a:xfrm>
            <a:off x="1592317" y="1164021"/>
            <a:ext cx="9997440" cy="570186"/>
          </a:xfrm>
        </p:spPr>
        <p:txBody>
          <a:bodyPr>
            <a:normAutofit/>
          </a:bodyPr>
          <a:lstStyle/>
          <a:p>
            <a:pPr marL="82296" indent="0">
              <a:buNone/>
            </a:pPr>
            <a:r>
              <a:rPr lang="nl-NL" sz="2800" dirty="0" smtClean="0"/>
              <a:t>Het verspreiden van (vruchten met) zaden</a:t>
            </a:r>
            <a:endParaRPr lang="nl-NL" sz="2800" dirty="0"/>
          </a:p>
        </p:txBody>
      </p:sp>
      <p:pic>
        <p:nvPicPr>
          <p:cNvPr id="4" name="Picture 16" descr="groveden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8150"/>
            <a:ext cx="3822700" cy="3879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z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820" y="2996408"/>
            <a:ext cx="4786074" cy="390889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56" y="5691349"/>
            <a:ext cx="1242849" cy="1148393"/>
          </a:xfrm>
          <a:prstGeom prst="rect">
            <a:avLst/>
          </a:prstGeom>
        </p:spPr>
      </p:pic>
      <p:pic>
        <p:nvPicPr>
          <p:cNvPr id="10" name="Afbeelding 9">
            <a:hlinkClick r:id="rId6"/>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6859" y="5464403"/>
            <a:ext cx="1435141" cy="1326070"/>
          </a:xfrm>
          <a:prstGeom prst="rect">
            <a:avLst/>
          </a:prstGeom>
        </p:spPr>
      </p:pic>
      <p:pic>
        <p:nvPicPr>
          <p:cNvPr id="8194" name="Picture 2" descr="https://www.naturetoday.com/images1/klissen_faramir_de_staart_8-10-12_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7958" y="2978151"/>
            <a:ext cx="4915435" cy="393363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1911350" y="1853491"/>
            <a:ext cx="419362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nl-NL" sz="2400" dirty="0" smtClean="0"/>
              <a:t>wind</a:t>
            </a:r>
          </a:p>
          <a:p>
            <a:pPr marL="285750" indent="-285750">
              <a:buFont typeface="Arial" panose="020B0604020202020204" pitchFamily="34" charset="0"/>
              <a:buChar char="•"/>
            </a:pPr>
            <a:r>
              <a:rPr lang="nl-NL" sz="2400" dirty="0" smtClean="0"/>
              <a:t>Uitwerpselen dieren</a:t>
            </a:r>
          </a:p>
          <a:p>
            <a:pPr marL="285750" indent="-285750">
              <a:buFont typeface="Arial" panose="020B0604020202020204" pitchFamily="34" charset="0"/>
              <a:buChar char="•"/>
            </a:pPr>
            <a:r>
              <a:rPr lang="nl-NL" sz="2400" dirty="0" smtClean="0"/>
              <a:t>Plakken aan dieren</a:t>
            </a:r>
          </a:p>
          <a:p>
            <a:pPr marL="285750" indent="-285750">
              <a:buFont typeface="Arial" panose="020B0604020202020204" pitchFamily="34" charset="0"/>
              <a:buChar char="•"/>
            </a:pPr>
            <a:r>
              <a:rPr lang="nl-NL" sz="2400" dirty="0" smtClean="0"/>
              <a:t>Zaden worden ‘weggespoten’</a:t>
            </a:r>
            <a:endParaRPr lang="nl-NL" sz="2400" dirty="0"/>
          </a:p>
        </p:txBody>
      </p:sp>
    </p:spTree>
    <p:extLst>
      <p:ext uri="{BB962C8B-B14F-4D97-AF65-F5344CB8AC3E}">
        <p14:creationId xmlns:p14="http://schemas.microsoft.com/office/powerpoint/2010/main" val="413400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7</a:t>
            </a:r>
            <a:endParaRPr lang="nl-NL" dirty="0"/>
          </a:p>
        </p:txBody>
      </p:sp>
      <p:sp>
        <p:nvSpPr>
          <p:cNvPr id="3" name="Subtitel 2"/>
          <p:cNvSpPr>
            <a:spLocks noGrp="1"/>
          </p:cNvSpPr>
          <p:nvPr>
            <p:ph type="subTitle" idx="1"/>
          </p:nvPr>
        </p:nvSpPr>
        <p:spPr>
          <a:xfrm>
            <a:off x="2248852" y="2669871"/>
            <a:ext cx="9875520" cy="1752600"/>
          </a:xfrm>
        </p:spPr>
        <p:txBody>
          <a:bodyPr rtlCol="0">
            <a:normAutofit/>
          </a:bodyPr>
          <a:lstStyle/>
          <a:p>
            <a:pPr rtl="0"/>
            <a:r>
              <a:rPr lang="nl-NL" sz="4000" dirty="0" smtClean="0"/>
              <a:t>Ontkieming, groei en ontwikkeling</a:t>
            </a:r>
            <a:endParaRPr lang="nl-NL" sz="4000" dirty="0"/>
          </a:p>
        </p:txBody>
      </p:sp>
    </p:spTree>
    <p:extLst>
      <p:ext uri="{BB962C8B-B14F-4D97-AF65-F5344CB8AC3E}">
        <p14:creationId xmlns:p14="http://schemas.microsoft.com/office/powerpoint/2010/main" val="633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a:t>
            </a:r>
            <a:endParaRPr lang="nl-NL" dirty="0"/>
          </a:p>
        </p:txBody>
      </p:sp>
      <p:sp>
        <p:nvSpPr>
          <p:cNvPr id="3" name="Tijdelijke aanduiding voor inhoud 2"/>
          <p:cNvSpPr>
            <a:spLocks noGrp="1"/>
          </p:cNvSpPr>
          <p:nvPr>
            <p:ph idx="1"/>
          </p:nvPr>
        </p:nvSpPr>
        <p:spPr/>
        <p:txBody>
          <a:bodyPr>
            <a:normAutofit/>
          </a:bodyPr>
          <a:lstStyle/>
          <a:p>
            <a:r>
              <a:rPr lang="nl-NL" sz="2400" b="1" u="sng" dirty="0" smtClean="0"/>
              <a:t>Doelstelling 14</a:t>
            </a:r>
          </a:p>
          <a:p>
            <a:pPr marL="82296" indent="0">
              <a:buNone/>
            </a:pPr>
            <a:r>
              <a:rPr lang="nl-NL" sz="2400" dirty="0" smtClean="0"/>
              <a:t>Je kunt de ontkieming van een zaad en verdere groei en ontwikkeling van een kiemplant omschrijven</a:t>
            </a:r>
          </a:p>
          <a:p>
            <a:r>
              <a:rPr lang="nl-NL" sz="2400" b="1" u="sng" dirty="0" smtClean="0"/>
              <a:t>Doelstelling 15</a:t>
            </a:r>
            <a:endParaRPr lang="nl-NL" sz="2400" b="1" u="sng" dirty="0"/>
          </a:p>
          <a:p>
            <a:pPr marL="82296" indent="0">
              <a:buNone/>
            </a:pPr>
            <a:r>
              <a:rPr lang="nl-NL" sz="2400" dirty="0" smtClean="0"/>
              <a:t>Je kunt van een eenjarige, tweejarige </a:t>
            </a:r>
            <a:r>
              <a:rPr lang="nl-NL" sz="2400" smtClean="0"/>
              <a:t>en meerjarige planten </a:t>
            </a:r>
            <a:r>
              <a:rPr lang="nl-NL" sz="2400" dirty="0" smtClean="0"/>
              <a:t>kenmerken noemen en voorbeelden geven</a:t>
            </a:r>
          </a:p>
        </p:txBody>
      </p:sp>
    </p:spTree>
    <p:extLst>
      <p:ext uri="{BB962C8B-B14F-4D97-AF65-F5344CB8AC3E}">
        <p14:creationId xmlns:p14="http://schemas.microsoft.com/office/powerpoint/2010/main" val="11990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Doorsnede blad</a:t>
            </a:r>
            <a:endParaRPr lang="nl-NL" dirty="0"/>
          </a:p>
        </p:txBody>
      </p:sp>
      <p:pic>
        <p:nvPicPr>
          <p:cNvPr id="3074" name="Picture 2" descr="http://www.10voorbiologie.nl/afbfczw/H45%20Planten/440201bladdoorsned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9850" y="1708005"/>
            <a:ext cx="6447691" cy="444721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5181604" y="1852246"/>
            <a:ext cx="2602523" cy="44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5545018" y="5462954"/>
            <a:ext cx="2602523" cy="44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699850" y="1711568"/>
            <a:ext cx="2602523" cy="44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699851" y="5322277"/>
            <a:ext cx="1066800" cy="281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8311488" y="2424633"/>
            <a:ext cx="3764220" cy="2246769"/>
          </a:xfrm>
          <a:prstGeom prst="rect">
            <a:avLst/>
          </a:prstGeom>
          <a:noFill/>
        </p:spPr>
        <p:txBody>
          <a:bodyPr wrap="square" rtlCol="0">
            <a:spAutoFit/>
          </a:bodyPr>
          <a:lstStyle/>
          <a:p>
            <a:r>
              <a:rPr lang="nl-NL" sz="2000" b="1" u="sng" dirty="0" smtClean="0"/>
              <a:t>3 soorten weefsel:</a:t>
            </a:r>
          </a:p>
          <a:p>
            <a:endParaRPr lang="nl-NL" sz="2000" b="1" u="sng" dirty="0"/>
          </a:p>
          <a:p>
            <a:pPr marL="285750" indent="-285750">
              <a:buFont typeface="Arial" panose="020B0604020202020204" pitchFamily="34" charset="0"/>
              <a:buChar char="•"/>
            </a:pPr>
            <a:r>
              <a:rPr lang="nl-NL" sz="2000" dirty="0" smtClean="0"/>
              <a:t>Opperhuid met huidmondjes</a:t>
            </a:r>
          </a:p>
          <a:p>
            <a:pPr marL="285750" indent="-285750">
              <a:buFont typeface="Arial" panose="020B0604020202020204" pitchFamily="34" charset="0"/>
              <a:buChar char="•"/>
            </a:pPr>
            <a:r>
              <a:rPr lang="nl-NL" sz="2000" dirty="0" smtClean="0"/>
              <a:t>Weefsel met bladgroenkorrels</a:t>
            </a:r>
          </a:p>
          <a:p>
            <a:pPr marL="285750" indent="-285750">
              <a:buFont typeface="Arial" panose="020B0604020202020204" pitchFamily="34" charset="0"/>
              <a:buChar char="•"/>
            </a:pPr>
            <a:r>
              <a:rPr lang="nl-NL" sz="2000" dirty="0" smtClean="0"/>
              <a:t>Vaatbundels (nerven)</a:t>
            </a:r>
            <a:endParaRPr lang="nl-NL" sz="2000" dirty="0"/>
          </a:p>
        </p:txBody>
      </p:sp>
    </p:spTree>
    <p:extLst>
      <p:ext uri="{BB962C8B-B14F-4D97-AF65-F5344CB8AC3E}">
        <p14:creationId xmlns:p14="http://schemas.microsoft.com/office/powerpoint/2010/main" val="407382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Klas 1</a:t>
            </a:r>
            <a:endParaRPr lang="nl-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1720929"/>
            <a:ext cx="4224469" cy="487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6576053" y="2276873"/>
            <a:ext cx="4032448" cy="1200329"/>
          </a:xfrm>
          <a:prstGeom prst="rect">
            <a:avLst/>
          </a:prstGeom>
          <a:noFill/>
        </p:spPr>
        <p:txBody>
          <a:bodyPr wrap="square" rtlCol="0">
            <a:spAutoFit/>
          </a:bodyPr>
          <a:lstStyle/>
          <a:p>
            <a:pPr marL="342900" indent="-342900">
              <a:buFont typeface="+mj-lt"/>
              <a:buAutoNum type="arabicPeriod"/>
            </a:pPr>
            <a:r>
              <a:rPr lang="nl-NL" dirty="0" smtClean="0"/>
              <a:t>Zaadhuid</a:t>
            </a:r>
          </a:p>
          <a:p>
            <a:pPr marL="342900" indent="-342900">
              <a:buFont typeface="+mj-lt"/>
              <a:buAutoNum type="arabicPeriod"/>
            </a:pPr>
            <a:r>
              <a:rPr lang="nl-NL" dirty="0" smtClean="0"/>
              <a:t>Poortje</a:t>
            </a:r>
          </a:p>
          <a:p>
            <a:pPr marL="342900" indent="-342900">
              <a:buFont typeface="+mj-lt"/>
              <a:buAutoNum type="arabicPeriod"/>
            </a:pPr>
            <a:r>
              <a:rPr lang="nl-NL" dirty="0" smtClean="0"/>
              <a:t>Navel </a:t>
            </a:r>
          </a:p>
          <a:p>
            <a:pPr marL="342900" indent="-342900">
              <a:buFont typeface="+mj-lt"/>
              <a:buAutoNum type="arabicPeriod"/>
            </a:pPr>
            <a:r>
              <a:rPr lang="nl-NL" dirty="0" smtClean="0"/>
              <a:t>Hartvormig bultje</a:t>
            </a:r>
            <a:endParaRPr lang="nl-NL" dirty="0"/>
          </a:p>
        </p:txBody>
      </p:sp>
      <p:sp>
        <p:nvSpPr>
          <p:cNvPr id="7" name="Tekstvak 6"/>
          <p:cNvSpPr txBox="1"/>
          <p:nvPr/>
        </p:nvSpPr>
        <p:spPr>
          <a:xfrm>
            <a:off x="6643361" y="4365105"/>
            <a:ext cx="4597446" cy="1477328"/>
          </a:xfrm>
          <a:prstGeom prst="rect">
            <a:avLst/>
          </a:prstGeom>
          <a:noFill/>
        </p:spPr>
        <p:txBody>
          <a:bodyPr wrap="square" rtlCol="0">
            <a:spAutoFit/>
          </a:bodyPr>
          <a:lstStyle/>
          <a:p>
            <a:pPr marL="342900" indent="-342900">
              <a:buFont typeface="+mj-lt"/>
              <a:buAutoNum type="arabicPeriod" startAt="5"/>
            </a:pPr>
            <a:r>
              <a:rPr lang="nl-NL" dirty="0" smtClean="0"/>
              <a:t>Worteltje</a:t>
            </a:r>
          </a:p>
          <a:p>
            <a:pPr marL="342900" indent="-342900">
              <a:buFont typeface="+mj-lt"/>
              <a:buAutoNum type="arabicPeriod" startAt="5"/>
            </a:pPr>
            <a:r>
              <a:rPr lang="nl-NL" dirty="0" smtClean="0"/>
              <a:t>Blaadjes</a:t>
            </a:r>
          </a:p>
          <a:p>
            <a:pPr marL="342900" indent="-342900">
              <a:buFont typeface="+mj-lt"/>
              <a:buAutoNum type="arabicPeriod" startAt="5"/>
            </a:pPr>
            <a:r>
              <a:rPr lang="nl-NL" dirty="0" smtClean="0"/>
              <a:t>Zaadlob (bevat zetmeel, eiwitten en vetten)</a:t>
            </a:r>
          </a:p>
          <a:p>
            <a:pPr marL="342900" indent="-342900">
              <a:buFont typeface="+mj-lt"/>
              <a:buAutoNum type="arabicPeriod" startAt="5"/>
            </a:pPr>
            <a:r>
              <a:rPr lang="nl-NL" dirty="0" smtClean="0"/>
              <a:t>kiem</a:t>
            </a:r>
            <a:endParaRPr lang="nl-NL" dirty="0"/>
          </a:p>
        </p:txBody>
      </p:sp>
    </p:spTree>
    <p:extLst>
      <p:ext uri="{BB962C8B-B14F-4D97-AF65-F5344CB8AC3E}">
        <p14:creationId xmlns:p14="http://schemas.microsoft.com/office/powerpoint/2010/main" val="18735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Ontkieming </a:t>
            </a:r>
            <a:endParaRPr lang="nl-NL" dirty="0"/>
          </a:p>
        </p:txBody>
      </p:sp>
      <p:sp>
        <p:nvSpPr>
          <p:cNvPr id="6" name="Tekstvak 5"/>
          <p:cNvSpPr txBox="1"/>
          <p:nvPr/>
        </p:nvSpPr>
        <p:spPr>
          <a:xfrm>
            <a:off x="1686910" y="1608083"/>
            <a:ext cx="6668814" cy="1569660"/>
          </a:xfrm>
          <a:prstGeom prst="rect">
            <a:avLst/>
          </a:prstGeom>
          <a:noFill/>
        </p:spPr>
        <p:txBody>
          <a:bodyPr wrap="square" rtlCol="0">
            <a:spAutoFit/>
          </a:bodyPr>
          <a:lstStyle/>
          <a:p>
            <a:r>
              <a:rPr lang="nl-NL" sz="2400" u="sng" dirty="0" smtClean="0"/>
              <a:t>Afhankelijk van:</a:t>
            </a:r>
          </a:p>
          <a:p>
            <a:pPr marL="285750" indent="-285750">
              <a:buFont typeface="Arial" panose="020B0604020202020204" pitchFamily="34" charset="0"/>
              <a:buChar char="•"/>
            </a:pPr>
            <a:r>
              <a:rPr lang="nl-NL" sz="2400" dirty="0" smtClean="0"/>
              <a:t>Gunstige temperatuur</a:t>
            </a:r>
          </a:p>
          <a:p>
            <a:pPr marL="285750" indent="-285750">
              <a:buFont typeface="Arial" panose="020B0604020202020204" pitchFamily="34" charset="0"/>
              <a:buChar char="•"/>
            </a:pPr>
            <a:r>
              <a:rPr lang="nl-NL" sz="2400" dirty="0" smtClean="0"/>
              <a:t>Aanwezigheid water</a:t>
            </a:r>
          </a:p>
          <a:p>
            <a:pPr marL="285750" indent="-285750">
              <a:buFont typeface="Arial" panose="020B0604020202020204" pitchFamily="34" charset="0"/>
              <a:buChar char="•"/>
            </a:pPr>
            <a:r>
              <a:rPr lang="nl-NL" sz="2400" dirty="0" smtClean="0"/>
              <a:t>Aanwezigheid zuurstof</a:t>
            </a:r>
            <a:endParaRPr lang="nl-NL" sz="2400" dirty="0"/>
          </a:p>
        </p:txBody>
      </p:sp>
      <p:pic>
        <p:nvPicPr>
          <p:cNvPr id="14" name="Picture 2"/>
          <p:cNvPicPr>
            <a:picLocks noChangeAspect="1" noChangeArrowheads="1"/>
          </p:cNvPicPr>
          <p:nvPr/>
        </p:nvPicPr>
        <p:blipFill>
          <a:blip r:embed="rId2"/>
          <a:srcRect/>
          <a:stretch>
            <a:fillRect/>
          </a:stretch>
        </p:blipFill>
        <p:spPr bwMode="auto">
          <a:xfrm>
            <a:off x="2919906" y="3700518"/>
            <a:ext cx="8047567" cy="3024188"/>
          </a:xfrm>
          <a:prstGeom prst="rect">
            <a:avLst/>
          </a:prstGeom>
          <a:noFill/>
          <a:ln w="9525">
            <a:noFill/>
            <a:miter lim="800000"/>
            <a:headEnd/>
            <a:tailEnd/>
          </a:ln>
        </p:spPr>
      </p:pic>
    </p:spTree>
    <p:extLst>
      <p:ext uri="{BB962C8B-B14F-4D97-AF65-F5344CB8AC3E}">
        <p14:creationId xmlns:p14="http://schemas.microsoft.com/office/powerpoint/2010/main" val="13722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nl-NL" dirty="0" smtClean="0"/>
              <a:t>Groei</a:t>
            </a:r>
            <a:endParaRPr lang="nl-NL" dirty="0"/>
          </a:p>
        </p:txBody>
      </p:sp>
      <p:sp>
        <p:nvSpPr>
          <p:cNvPr id="30722" name="Tijdelijke aanduiding voor inhoud 2"/>
          <p:cNvSpPr>
            <a:spLocks noGrp="1"/>
          </p:cNvSpPr>
          <p:nvPr>
            <p:ph idx="1"/>
          </p:nvPr>
        </p:nvSpPr>
        <p:spPr/>
        <p:txBody>
          <a:bodyPr/>
          <a:lstStyle/>
          <a:p>
            <a:r>
              <a:rPr lang="nl-NL" smtClean="0"/>
              <a:t>celdeling</a:t>
            </a:r>
          </a:p>
          <a:p>
            <a:r>
              <a:rPr lang="nl-NL" smtClean="0"/>
              <a:t>plasmagroei</a:t>
            </a:r>
          </a:p>
          <a:p>
            <a:r>
              <a:rPr lang="nl-NL" smtClean="0"/>
              <a:t>celstrekking</a:t>
            </a:r>
          </a:p>
        </p:txBody>
      </p:sp>
      <p:pic>
        <p:nvPicPr>
          <p:cNvPr id="30723" name="Picture 2" descr="http://www.10voorbiologie.nl/afbfczw/H3%20deling%20groei%20ontw/030601celstrekking.jpg"/>
          <p:cNvPicPr>
            <a:picLocks noChangeAspect="1" noChangeArrowheads="1"/>
          </p:cNvPicPr>
          <p:nvPr/>
        </p:nvPicPr>
        <p:blipFill>
          <a:blip r:embed="rId2"/>
          <a:srcRect/>
          <a:stretch>
            <a:fillRect/>
          </a:stretch>
        </p:blipFill>
        <p:spPr bwMode="auto">
          <a:xfrm>
            <a:off x="5039783" y="1252601"/>
            <a:ext cx="6610934" cy="5605399"/>
          </a:xfrm>
          <a:prstGeom prst="rect">
            <a:avLst/>
          </a:prstGeom>
          <a:noFill/>
          <a:ln w="9525">
            <a:noFill/>
            <a:miter lim="800000"/>
            <a:headEnd/>
            <a:tailEnd/>
          </a:ln>
        </p:spPr>
      </p:pic>
      <p:pic>
        <p:nvPicPr>
          <p:cNvPr id="5" name="Picture 2" descr="http://www.schoolbieb.nl/uploadedImages/images/DOSSIERS%20VO/Biologie/5794.jpg"/>
          <p:cNvPicPr>
            <a:picLocks noChangeAspect="1" noChangeArrowheads="1"/>
          </p:cNvPicPr>
          <p:nvPr/>
        </p:nvPicPr>
        <p:blipFill>
          <a:blip r:embed="rId3"/>
          <a:srcRect/>
          <a:stretch>
            <a:fillRect/>
          </a:stretch>
        </p:blipFill>
        <p:spPr bwMode="auto">
          <a:xfrm>
            <a:off x="1660730" y="3170755"/>
            <a:ext cx="2927035" cy="3687245"/>
          </a:xfrm>
          <a:prstGeom prst="rect">
            <a:avLst/>
          </a:prstGeom>
          <a:noFill/>
          <a:ln w="9525">
            <a:noFill/>
            <a:miter lim="800000"/>
            <a:headEnd/>
            <a:tailEnd/>
          </a:ln>
        </p:spPr>
      </p:pic>
    </p:spTree>
    <p:extLst>
      <p:ext uri="{BB962C8B-B14F-4D97-AF65-F5344CB8AC3E}">
        <p14:creationId xmlns:p14="http://schemas.microsoft.com/office/powerpoint/2010/main" val="108881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a:t>
            </a:r>
            <a:endParaRPr lang="nl-NL" dirty="0"/>
          </a:p>
        </p:txBody>
      </p:sp>
      <p:sp>
        <p:nvSpPr>
          <p:cNvPr id="3" name="Tijdelijke aanduiding voor inhoud 2"/>
          <p:cNvSpPr>
            <a:spLocks noGrp="1"/>
          </p:cNvSpPr>
          <p:nvPr>
            <p:ph idx="1"/>
          </p:nvPr>
        </p:nvSpPr>
        <p:spPr>
          <a:xfrm>
            <a:off x="1914144" y="1447800"/>
            <a:ext cx="6283925" cy="1862959"/>
          </a:xfrm>
        </p:spPr>
        <p:txBody>
          <a:bodyPr>
            <a:normAutofit fontScale="92500"/>
          </a:bodyPr>
          <a:lstStyle/>
          <a:p>
            <a:pPr marL="82296" indent="0">
              <a:buNone/>
            </a:pPr>
            <a:r>
              <a:rPr lang="nl-NL" sz="2400" u="sng" dirty="0" smtClean="0"/>
              <a:t>Verandering in de bouw van organen:</a:t>
            </a:r>
          </a:p>
          <a:p>
            <a:r>
              <a:rPr lang="nl-NL" sz="2400" dirty="0" smtClean="0"/>
              <a:t>Vertakking wortels</a:t>
            </a:r>
          </a:p>
          <a:p>
            <a:r>
              <a:rPr lang="nl-NL" sz="2400" dirty="0" smtClean="0"/>
              <a:t>Ontstaan zijtakken, bladeren, bloemen</a:t>
            </a:r>
          </a:p>
          <a:p>
            <a:r>
              <a:rPr lang="nl-NL" sz="2400" dirty="0" smtClean="0"/>
              <a:t>Ontstaan vruchten en zaden</a:t>
            </a:r>
          </a:p>
          <a:p>
            <a:endParaRPr lang="nl-NL" sz="2400" dirty="0"/>
          </a:p>
        </p:txBody>
      </p:sp>
      <p:pic>
        <p:nvPicPr>
          <p:cNvPr id="1026" name="Picture 2" descr="http://www.ontspannenkracht.nl/wp-content/uploads/2013/08/Ontwikkeling-plan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747" y="1275104"/>
            <a:ext cx="9275378" cy="558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9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Levenscyclus </a:t>
            </a:r>
            <a:endParaRPr lang="nl-NL" dirty="0"/>
          </a:p>
        </p:txBody>
      </p:sp>
      <p:pic>
        <p:nvPicPr>
          <p:cNvPr id="2052" name="Picture 4" descr="https://biologielessen.nl/images/Bovenbouw/Planten/Levenscyclus/Levenscyclusvandeboon.jpg"/>
          <p:cNvPicPr>
            <a:picLocks noChangeAspect="1" noChangeArrowheads="1"/>
          </p:cNvPicPr>
          <p:nvPr/>
        </p:nvPicPr>
        <p:blipFill rotWithShape="1">
          <a:blip r:embed="rId2">
            <a:extLst>
              <a:ext uri="{28A0092B-C50C-407E-A947-70E740481C1C}">
                <a14:useLocalDpi xmlns:a14="http://schemas.microsoft.com/office/drawing/2010/main" val="0"/>
              </a:ext>
            </a:extLst>
          </a:blip>
          <a:srcRect r="21873"/>
          <a:stretch/>
        </p:blipFill>
        <p:spPr bwMode="auto">
          <a:xfrm>
            <a:off x="1539996" y="1371600"/>
            <a:ext cx="650922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8576441" y="977450"/>
            <a:ext cx="3153104" cy="147732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nl-NL" u="sng" dirty="0" smtClean="0"/>
              <a:t>Eenjarige planten: </a:t>
            </a:r>
          </a:p>
          <a:p>
            <a:r>
              <a:rPr lang="nl-NL" dirty="0" smtClean="0"/>
              <a:t>Deze cyclus duurt 1 jaar. De moederplant sterft na de vorming van vruchten en zaden.</a:t>
            </a:r>
            <a:endParaRPr lang="nl-NL" dirty="0"/>
          </a:p>
        </p:txBody>
      </p:sp>
      <p:sp>
        <p:nvSpPr>
          <p:cNvPr id="8" name="Tekstvak 7"/>
          <p:cNvSpPr txBox="1"/>
          <p:nvPr/>
        </p:nvSpPr>
        <p:spPr>
          <a:xfrm>
            <a:off x="8576441" y="2927122"/>
            <a:ext cx="3153104" cy="147732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nl-NL" u="sng" dirty="0" smtClean="0"/>
              <a:t>Tweejarige planten: </a:t>
            </a:r>
          </a:p>
          <a:p>
            <a:r>
              <a:rPr lang="nl-NL" dirty="0" smtClean="0"/>
              <a:t>Deze cyclus duurt 2 jaar. </a:t>
            </a:r>
            <a:r>
              <a:rPr lang="nl-NL" dirty="0"/>
              <a:t>De moederplant sterft na de vorming van vruchten en zaden.</a:t>
            </a:r>
          </a:p>
        </p:txBody>
      </p:sp>
      <p:sp>
        <p:nvSpPr>
          <p:cNvPr id="9" name="Tekstvak 8"/>
          <p:cNvSpPr txBox="1"/>
          <p:nvPr/>
        </p:nvSpPr>
        <p:spPr>
          <a:xfrm>
            <a:off x="8576441" y="4782199"/>
            <a:ext cx="3153104" cy="2031325"/>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nl-NL" u="sng" dirty="0" smtClean="0"/>
              <a:t>Meerjarige planten: </a:t>
            </a:r>
          </a:p>
          <a:p>
            <a:r>
              <a:rPr lang="nl-NL" dirty="0" smtClean="0"/>
              <a:t>De </a:t>
            </a:r>
            <a:r>
              <a:rPr lang="nl-NL" dirty="0"/>
              <a:t>moederplant sterft </a:t>
            </a:r>
            <a:r>
              <a:rPr lang="nl-NL" dirty="0" smtClean="0"/>
              <a:t>niet na </a:t>
            </a:r>
            <a:r>
              <a:rPr lang="nl-NL" dirty="0"/>
              <a:t>de vorming van vruchten en zaden</a:t>
            </a:r>
            <a:r>
              <a:rPr lang="nl-NL" dirty="0" smtClean="0"/>
              <a:t>. En kan dus meerdere jaren vruchten en zaden vormen</a:t>
            </a:r>
            <a:endParaRPr lang="nl-NL" dirty="0"/>
          </a:p>
        </p:txBody>
      </p:sp>
    </p:spTree>
    <p:extLst>
      <p:ext uri="{BB962C8B-B14F-4D97-AF65-F5344CB8AC3E}">
        <p14:creationId xmlns:p14="http://schemas.microsoft.com/office/powerpoint/2010/main" val="288015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Herhaling </a:t>
            </a:r>
            <a:endParaRPr lang="nl-NL" dirty="0"/>
          </a:p>
        </p:txBody>
      </p:sp>
    </p:spTree>
    <p:extLst>
      <p:ext uri="{BB962C8B-B14F-4D97-AF65-F5344CB8AC3E}">
        <p14:creationId xmlns:p14="http://schemas.microsoft.com/office/powerpoint/2010/main" val="418427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1</a:t>
            </a:r>
            <a:endParaRPr lang="nl-NL" dirty="0"/>
          </a:p>
        </p:txBody>
      </p:sp>
      <p:sp>
        <p:nvSpPr>
          <p:cNvPr id="3" name="Tijdelijke aanduiding voor inhoud 2"/>
          <p:cNvSpPr>
            <a:spLocks noGrp="1"/>
          </p:cNvSpPr>
          <p:nvPr>
            <p:ph idx="1"/>
          </p:nvPr>
        </p:nvSpPr>
        <p:spPr>
          <a:xfrm>
            <a:off x="1977206" y="1447800"/>
            <a:ext cx="9997440" cy="4800600"/>
          </a:xfrm>
        </p:spPr>
        <p:txBody>
          <a:bodyPr/>
          <a:lstStyle/>
          <a:p>
            <a:r>
              <a:rPr lang="nl-NL" dirty="0" smtClean="0"/>
              <a:t>3 Weefsels blad</a:t>
            </a:r>
          </a:p>
          <a:p>
            <a:r>
              <a:rPr lang="nl-NL" dirty="0"/>
              <a:t>Stevigheid bladeren</a:t>
            </a:r>
          </a:p>
          <a:p>
            <a:r>
              <a:rPr lang="nl-NL" dirty="0" smtClean="0"/>
              <a:t>Functie bladeren</a:t>
            </a:r>
          </a:p>
          <a:p>
            <a:r>
              <a:rPr lang="nl-NL" dirty="0" smtClean="0"/>
              <a:t>Fotosynthese –wat –waar –hoe</a:t>
            </a:r>
          </a:p>
          <a:p>
            <a:r>
              <a:rPr lang="nl-NL" dirty="0" smtClean="0"/>
              <a:t>Huidmondjes</a:t>
            </a:r>
          </a:p>
          <a:p>
            <a:endParaRPr lang="nl-NL" dirty="0" smtClean="0"/>
          </a:p>
          <a:p>
            <a:endParaRPr lang="nl-NL" dirty="0"/>
          </a:p>
        </p:txBody>
      </p:sp>
    </p:spTree>
    <p:extLst>
      <p:ext uri="{BB962C8B-B14F-4D97-AF65-F5344CB8AC3E}">
        <p14:creationId xmlns:p14="http://schemas.microsoft.com/office/powerpoint/2010/main" val="62196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2</a:t>
            </a:r>
            <a:endParaRPr lang="nl-NL" dirty="0"/>
          </a:p>
        </p:txBody>
      </p:sp>
      <p:sp>
        <p:nvSpPr>
          <p:cNvPr id="3" name="Tijdelijke aanduiding voor inhoud 2"/>
          <p:cNvSpPr>
            <a:spLocks noGrp="1"/>
          </p:cNvSpPr>
          <p:nvPr>
            <p:ph idx="1"/>
          </p:nvPr>
        </p:nvSpPr>
        <p:spPr/>
        <p:txBody>
          <a:bodyPr/>
          <a:lstStyle/>
          <a:p>
            <a:r>
              <a:rPr lang="nl-NL" dirty="0" smtClean="0"/>
              <a:t>Functies wortels</a:t>
            </a:r>
          </a:p>
          <a:p>
            <a:r>
              <a:rPr lang="nl-NL" dirty="0" smtClean="0"/>
              <a:t>Functies stengels</a:t>
            </a:r>
          </a:p>
          <a:p>
            <a:r>
              <a:rPr lang="nl-NL" dirty="0" smtClean="0"/>
              <a:t>Vaatbundels</a:t>
            </a:r>
          </a:p>
          <a:p>
            <a:r>
              <a:rPr lang="nl-NL" dirty="0" smtClean="0"/>
              <a:t>Functie ,ligging en bouw houtvaten</a:t>
            </a:r>
          </a:p>
          <a:p>
            <a:r>
              <a:rPr lang="nl-NL" dirty="0" smtClean="0"/>
              <a:t>Functie, ligging en bouw bastvaten</a:t>
            </a:r>
          </a:p>
          <a:p>
            <a:r>
              <a:rPr lang="nl-NL" dirty="0" smtClean="0"/>
              <a:t>vezels</a:t>
            </a:r>
          </a:p>
          <a:p>
            <a:endParaRPr lang="nl-NL" dirty="0" smtClean="0"/>
          </a:p>
          <a:p>
            <a:endParaRPr lang="nl-NL" dirty="0"/>
          </a:p>
        </p:txBody>
      </p:sp>
    </p:spTree>
    <p:extLst>
      <p:ext uri="{BB962C8B-B14F-4D97-AF65-F5344CB8AC3E}">
        <p14:creationId xmlns:p14="http://schemas.microsoft.com/office/powerpoint/2010/main" val="35800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3</a:t>
            </a:r>
            <a:endParaRPr lang="nl-NL" dirty="0"/>
          </a:p>
        </p:txBody>
      </p:sp>
      <p:sp>
        <p:nvSpPr>
          <p:cNvPr id="3" name="Tijdelijke aanduiding voor inhoud 2"/>
          <p:cNvSpPr>
            <a:spLocks noGrp="1"/>
          </p:cNvSpPr>
          <p:nvPr>
            <p:ph idx="1"/>
          </p:nvPr>
        </p:nvSpPr>
        <p:spPr/>
        <p:txBody>
          <a:bodyPr/>
          <a:lstStyle/>
          <a:p>
            <a:r>
              <a:rPr lang="nl-NL" dirty="0" smtClean="0"/>
              <a:t>Organisch – anorganisch</a:t>
            </a:r>
          </a:p>
          <a:p>
            <a:r>
              <a:rPr lang="nl-NL" dirty="0" smtClean="0"/>
              <a:t>Stofwisseling</a:t>
            </a:r>
          </a:p>
          <a:p>
            <a:r>
              <a:rPr lang="nl-NL" dirty="0" smtClean="0"/>
              <a:t>Verbranding</a:t>
            </a:r>
          </a:p>
          <a:p>
            <a:r>
              <a:rPr lang="nl-NL" dirty="0" smtClean="0"/>
              <a:t>Fotosynthese en verbranding</a:t>
            </a:r>
          </a:p>
          <a:p>
            <a:endParaRPr lang="nl-NL" dirty="0" smtClean="0"/>
          </a:p>
          <a:p>
            <a:endParaRPr lang="nl-NL" dirty="0"/>
          </a:p>
        </p:txBody>
      </p:sp>
    </p:spTree>
    <p:extLst>
      <p:ext uri="{BB962C8B-B14F-4D97-AF65-F5344CB8AC3E}">
        <p14:creationId xmlns:p14="http://schemas.microsoft.com/office/powerpoint/2010/main" val="213994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4</a:t>
            </a:r>
            <a:endParaRPr lang="nl-NL" dirty="0"/>
          </a:p>
        </p:txBody>
      </p:sp>
      <p:sp>
        <p:nvSpPr>
          <p:cNvPr id="3" name="Tijdelijke aanduiding voor inhoud 2"/>
          <p:cNvSpPr>
            <a:spLocks noGrp="1"/>
          </p:cNvSpPr>
          <p:nvPr>
            <p:ph idx="1"/>
          </p:nvPr>
        </p:nvSpPr>
        <p:spPr/>
        <p:txBody>
          <a:bodyPr/>
          <a:lstStyle/>
          <a:p>
            <a:r>
              <a:rPr lang="nl-NL" dirty="0" smtClean="0"/>
              <a:t>Assimilatie</a:t>
            </a:r>
          </a:p>
          <a:p>
            <a:r>
              <a:rPr lang="nl-NL" dirty="0" smtClean="0"/>
              <a:t>Welke stoffen kunnen van glucose worden gemaakt?</a:t>
            </a:r>
          </a:p>
          <a:p>
            <a:endParaRPr lang="nl-NL" dirty="0" smtClean="0"/>
          </a:p>
          <a:p>
            <a:endParaRPr lang="nl-NL" dirty="0"/>
          </a:p>
        </p:txBody>
      </p:sp>
    </p:spTree>
    <p:extLst>
      <p:ext uri="{BB962C8B-B14F-4D97-AF65-F5344CB8AC3E}">
        <p14:creationId xmlns:p14="http://schemas.microsoft.com/office/powerpoint/2010/main" val="345666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Fotosynthese</a:t>
            </a:r>
            <a:endParaRPr lang="nl-NL" dirty="0"/>
          </a:p>
        </p:txBody>
      </p:sp>
      <p:sp>
        <p:nvSpPr>
          <p:cNvPr id="3" name="Tijdelijke aanduiding voor inhoud 2"/>
          <p:cNvSpPr>
            <a:spLocks noGrp="1"/>
          </p:cNvSpPr>
          <p:nvPr>
            <p:ph idx="1"/>
          </p:nvPr>
        </p:nvSpPr>
        <p:spPr>
          <a:xfrm>
            <a:off x="1914144" y="1447800"/>
            <a:ext cx="9997440" cy="1799492"/>
          </a:xfrm>
        </p:spPr>
        <p:txBody>
          <a:bodyPr>
            <a:normAutofit/>
          </a:bodyPr>
          <a:lstStyle/>
          <a:p>
            <a:pPr marL="82296" indent="0">
              <a:buNone/>
            </a:pPr>
            <a:r>
              <a:rPr lang="nl-NL" sz="2400" u="sng" dirty="0" smtClean="0"/>
              <a:t>Weefsel met bladgroenkorrels: </a:t>
            </a:r>
            <a:r>
              <a:rPr lang="nl-NL" sz="2400" dirty="0" smtClean="0"/>
              <a:t>hier vindt de fotosynthese plaats</a:t>
            </a:r>
          </a:p>
          <a:p>
            <a:pPr marL="82296" indent="0">
              <a:buNone/>
            </a:pPr>
            <a:r>
              <a:rPr lang="nl-NL" sz="2400" u="sng" dirty="0" smtClean="0"/>
              <a:t>Vaatbundels/nerven: </a:t>
            </a:r>
            <a:r>
              <a:rPr lang="nl-NL" sz="2400" dirty="0" smtClean="0"/>
              <a:t>brengen water (met opgeloste stoffen)naar de bladeren</a:t>
            </a:r>
          </a:p>
          <a:p>
            <a:pPr marL="82296" indent="0">
              <a:buNone/>
            </a:pPr>
            <a:r>
              <a:rPr lang="nl-NL" sz="2400" u="sng" dirty="0" smtClean="0"/>
              <a:t>Huidmondjes: </a:t>
            </a:r>
            <a:r>
              <a:rPr lang="nl-NL" sz="2400" dirty="0" smtClean="0"/>
              <a:t>nemen koolstofdioxide op uit de lucht</a:t>
            </a:r>
            <a:endParaRPr lang="nl-NL" sz="2400" dirty="0"/>
          </a:p>
        </p:txBody>
      </p:sp>
      <p:pic>
        <p:nvPicPr>
          <p:cNvPr id="4" name="Afbeelding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929" y="2428325"/>
            <a:ext cx="1772655" cy="1637933"/>
          </a:xfrm>
          <a:prstGeom prst="rect">
            <a:avLst/>
          </a:prstGeom>
        </p:spPr>
      </p:pic>
      <p:pic>
        <p:nvPicPr>
          <p:cNvPr id="4098" name="Picture 2" descr="http://www.kleutersopverkenning.be/dekleineruimtevaarder/_images/zon/fotosynthe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129" y="3657600"/>
            <a:ext cx="762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9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5</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373" y="2739422"/>
            <a:ext cx="5267627" cy="4118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p:txBody>
          <a:bodyPr>
            <a:normAutofit/>
          </a:bodyPr>
          <a:lstStyle/>
          <a:p>
            <a:r>
              <a:rPr lang="nl-NL" sz="2800" dirty="0" smtClean="0"/>
              <a:t>Geslachtelijke voortplanting – ongeslachtelijke voortplanting</a:t>
            </a:r>
          </a:p>
          <a:p>
            <a:r>
              <a:rPr lang="nl-NL" sz="2800" dirty="0" smtClean="0"/>
              <a:t>Deling </a:t>
            </a:r>
          </a:p>
          <a:p>
            <a:r>
              <a:rPr lang="nl-NL" sz="2800" dirty="0" smtClean="0"/>
              <a:t>bollen – knollen </a:t>
            </a:r>
          </a:p>
          <a:p>
            <a:r>
              <a:rPr lang="nl-NL" sz="2800" dirty="0" err="1" smtClean="0"/>
              <a:t>Uilopers</a:t>
            </a:r>
            <a:r>
              <a:rPr lang="nl-NL" sz="2800" dirty="0" smtClean="0"/>
              <a:t> – wortelstokken</a:t>
            </a:r>
          </a:p>
          <a:p>
            <a:r>
              <a:rPr lang="nl-NL" sz="2800" dirty="0" smtClean="0"/>
              <a:t>Stekken – enten</a:t>
            </a:r>
          </a:p>
          <a:p>
            <a:r>
              <a:rPr lang="nl-NL" sz="2800" dirty="0" smtClean="0"/>
              <a:t>Bouw van een bloem</a:t>
            </a:r>
          </a:p>
          <a:p>
            <a:r>
              <a:rPr lang="nl-NL" sz="2800" dirty="0" smtClean="0"/>
              <a:t>Eenslachtig - tweeslachtig</a:t>
            </a:r>
          </a:p>
          <a:p>
            <a:pPr marL="82296" indent="0">
              <a:buNone/>
            </a:pPr>
            <a:endParaRPr lang="nl-NL" sz="2800" dirty="0" smtClean="0"/>
          </a:p>
          <a:p>
            <a:endParaRPr lang="nl-NL" sz="2800" dirty="0"/>
          </a:p>
        </p:txBody>
      </p:sp>
      <p:sp>
        <p:nvSpPr>
          <p:cNvPr id="4" name="AutoShape 4" descr="http://biologiepagina.nl/Oefeningen/Bloemen/bouwbloem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309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6</a:t>
            </a:r>
            <a:endParaRPr lang="nl-NL" dirty="0"/>
          </a:p>
        </p:txBody>
      </p:sp>
      <p:sp>
        <p:nvSpPr>
          <p:cNvPr id="3" name="Tijdelijke aanduiding voor inhoud 2"/>
          <p:cNvSpPr>
            <a:spLocks noGrp="1"/>
          </p:cNvSpPr>
          <p:nvPr>
            <p:ph idx="1"/>
          </p:nvPr>
        </p:nvSpPr>
        <p:spPr/>
        <p:txBody>
          <a:bodyPr>
            <a:normAutofit/>
          </a:bodyPr>
          <a:lstStyle/>
          <a:p>
            <a:r>
              <a:rPr lang="nl-NL" sz="2800" dirty="0" smtClean="0"/>
              <a:t>Bestuiving</a:t>
            </a:r>
          </a:p>
          <a:p>
            <a:r>
              <a:rPr lang="nl-NL" sz="2800" dirty="0" smtClean="0"/>
              <a:t>Insectenbloemen –windbloemen</a:t>
            </a:r>
          </a:p>
          <a:p>
            <a:r>
              <a:rPr lang="nl-NL" sz="2800" dirty="0" smtClean="0"/>
              <a:t>Bevruchting</a:t>
            </a:r>
          </a:p>
          <a:p>
            <a:r>
              <a:rPr lang="nl-NL" sz="2800" dirty="0" smtClean="0"/>
              <a:t>Ontstaan vrucht</a:t>
            </a:r>
          </a:p>
          <a:p>
            <a:r>
              <a:rPr lang="nl-NL" sz="2800" dirty="0" smtClean="0"/>
              <a:t>Verspreiding vruchten en zaden</a:t>
            </a:r>
          </a:p>
          <a:p>
            <a:pPr marL="82296" indent="0">
              <a:buNone/>
            </a:pPr>
            <a:endParaRPr lang="nl-NL" sz="2800" dirty="0" smtClean="0"/>
          </a:p>
          <a:p>
            <a:endParaRPr lang="nl-NL" sz="2800" dirty="0"/>
          </a:p>
        </p:txBody>
      </p:sp>
      <p:sp>
        <p:nvSpPr>
          <p:cNvPr id="4" name="AutoShape 4" descr="http://biologiepagina.nl/Oefeningen/Bloemen/bouwbloem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7194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weten we nog? </a:t>
            </a:r>
            <a:r>
              <a:rPr lang="nl-NL" dirty="0" err="1" smtClean="0"/>
              <a:t>Bs</a:t>
            </a:r>
            <a:r>
              <a:rPr lang="nl-NL" dirty="0" smtClean="0"/>
              <a:t> 7</a:t>
            </a:r>
            <a:endParaRPr lang="nl-NL" dirty="0"/>
          </a:p>
        </p:txBody>
      </p:sp>
      <p:sp>
        <p:nvSpPr>
          <p:cNvPr id="3" name="Tijdelijke aanduiding voor inhoud 2"/>
          <p:cNvSpPr>
            <a:spLocks noGrp="1"/>
          </p:cNvSpPr>
          <p:nvPr>
            <p:ph idx="1"/>
          </p:nvPr>
        </p:nvSpPr>
        <p:spPr/>
        <p:txBody>
          <a:bodyPr>
            <a:normAutofit/>
          </a:bodyPr>
          <a:lstStyle/>
          <a:p>
            <a:r>
              <a:rPr lang="nl-NL" sz="2800" dirty="0" smtClean="0"/>
              <a:t>Onderdelen zaad</a:t>
            </a:r>
          </a:p>
          <a:p>
            <a:r>
              <a:rPr lang="nl-NL" sz="2800" dirty="0" smtClean="0"/>
              <a:t>Ontkieming</a:t>
            </a:r>
          </a:p>
          <a:p>
            <a:r>
              <a:rPr lang="nl-NL" sz="2800" dirty="0" smtClean="0"/>
              <a:t>Groei</a:t>
            </a:r>
          </a:p>
          <a:p>
            <a:r>
              <a:rPr lang="nl-NL" sz="2800" dirty="0" smtClean="0"/>
              <a:t>Ontwikkeling </a:t>
            </a:r>
          </a:p>
          <a:p>
            <a:r>
              <a:rPr lang="nl-NL" sz="2800" dirty="0" smtClean="0"/>
              <a:t>Eenjarig – tweejarig -meerjarig</a:t>
            </a:r>
            <a:endParaRPr lang="nl-NL" sz="2800" dirty="0"/>
          </a:p>
        </p:txBody>
      </p:sp>
      <p:sp>
        <p:nvSpPr>
          <p:cNvPr id="4" name="AutoShape 4" descr="http://biologiepagina.nl/Oefeningen/Bloemen/bouwbloem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84" y="1720929"/>
            <a:ext cx="4224469" cy="487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0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Stevigheid van bladeren</a:t>
            </a:r>
            <a:endParaRPr lang="nl-NL" dirty="0"/>
          </a:p>
        </p:txBody>
      </p:sp>
      <p:pic>
        <p:nvPicPr>
          <p:cNvPr id="5122" name="Picture 2" descr="http://www.studiobiologie.nl/KB1/K04_02/plantence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0132" y="1417638"/>
            <a:ext cx="5671452" cy="458951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121026" y="2426677"/>
            <a:ext cx="3912225" cy="707886"/>
          </a:xfrm>
          <a:prstGeom prst="rect">
            <a:avLst/>
          </a:prstGeom>
          <a:noFill/>
        </p:spPr>
        <p:txBody>
          <a:bodyPr wrap="square" rtlCol="0">
            <a:spAutoFit/>
          </a:bodyPr>
          <a:lstStyle/>
          <a:p>
            <a:r>
              <a:rPr lang="nl-NL" sz="2000" dirty="0" smtClean="0"/>
              <a:t>Het vocht in de vacuole zorgt voor stevigheid (spanning).</a:t>
            </a:r>
            <a:endParaRPr lang="nl-NL" sz="2000" dirty="0"/>
          </a:p>
        </p:txBody>
      </p:sp>
      <p:sp>
        <p:nvSpPr>
          <p:cNvPr id="5" name="Tekstvak 4"/>
          <p:cNvSpPr txBox="1"/>
          <p:nvPr/>
        </p:nvSpPr>
        <p:spPr>
          <a:xfrm>
            <a:off x="2121026" y="5263661"/>
            <a:ext cx="3642594" cy="1323439"/>
          </a:xfrm>
          <a:prstGeom prst="rect">
            <a:avLst/>
          </a:prstGeom>
          <a:noFill/>
        </p:spPr>
        <p:txBody>
          <a:bodyPr wrap="square" rtlCol="0">
            <a:spAutoFit/>
          </a:bodyPr>
          <a:lstStyle/>
          <a:p>
            <a:r>
              <a:rPr lang="nl-NL" sz="2000" dirty="0" smtClean="0"/>
              <a:t>Huidmondjes spelen een grote rol bij de waterhuishouding in de bladeren</a:t>
            </a:r>
            <a:endParaRPr lang="nl-NL" sz="2000" dirty="0"/>
          </a:p>
        </p:txBody>
      </p:sp>
      <p:sp>
        <p:nvSpPr>
          <p:cNvPr id="6" name="Tekstvak 5"/>
          <p:cNvSpPr txBox="1"/>
          <p:nvPr/>
        </p:nvSpPr>
        <p:spPr>
          <a:xfrm>
            <a:off x="2121026" y="3481882"/>
            <a:ext cx="3440722" cy="1323439"/>
          </a:xfrm>
          <a:prstGeom prst="rect">
            <a:avLst/>
          </a:prstGeom>
          <a:noFill/>
        </p:spPr>
        <p:txBody>
          <a:bodyPr wrap="square" rtlCol="0">
            <a:spAutoFit/>
          </a:bodyPr>
          <a:lstStyle/>
          <a:p>
            <a:r>
              <a:rPr lang="nl-NL" sz="2000" dirty="0" smtClean="0"/>
              <a:t>Wanneer een plant veel water verliest, verdwijnt dat uit de vacuole. De bladeren worden slap</a:t>
            </a:r>
            <a:endParaRPr lang="nl-NL" sz="2000" dirty="0"/>
          </a:p>
        </p:txBody>
      </p:sp>
    </p:spTree>
    <p:extLst>
      <p:ext uri="{BB962C8B-B14F-4D97-AF65-F5344CB8AC3E}">
        <p14:creationId xmlns:p14="http://schemas.microsoft.com/office/powerpoint/2010/main" val="23476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Huidmondjes </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7691277" y="732692"/>
            <a:ext cx="3936204" cy="3745523"/>
          </a:xfrm>
          <a:prstGeom prst="rect">
            <a:avLst/>
          </a:prstGeom>
        </p:spPr>
      </p:pic>
      <p:sp>
        <p:nvSpPr>
          <p:cNvPr id="6" name="Tekstvak 5"/>
          <p:cNvSpPr txBox="1"/>
          <p:nvPr/>
        </p:nvSpPr>
        <p:spPr>
          <a:xfrm>
            <a:off x="1914144" y="1559168"/>
            <a:ext cx="3634154" cy="1015663"/>
          </a:xfrm>
          <a:prstGeom prst="rect">
            <a:avLst/>
          </a:prstGeom>
          <a:noFill/>
        </p:spPr>
        <p:txBody>
          <a:bodyPr wrap="square" rtlCol="0">
            <a:spAutoFit/>
          </a:bodyPr>
          <a:lstStyle/>
          <a:p>
            <a:r>
              <a:rPr lang="nl-NL" sz="2000" dirty="0" smtClean="0"/>
              <a:t>Huidmondjes bestaan uit sluitcellen met bladgroenkorrels</a:t>
            </a:r>
            <a:endParaRPr lang="nl-NL" sz="2000" dirty="0"/>
          </a:p>
        </p:txBody>
      </p:sp>
      <p:sp>
        <p:nvSpPr>
          <p:cNvPr id="7" name="Tekstvak 6"/>
          <p:cNvSpPr txBox="1"/>
          <p:nvPr/>
        </p:nvSpPr>
        <p:spPr>
          <a:xfrm>
            <a:off x="1871814" y="4743785"/>
            <a:ext cx="3696648" cy="1631216"/>
          </a:xfrm>
          <a:prstGeom prst="rect">
            <a:avLst/>
          </a:prstGeom>
          <a:noFill/>
        </p:spPr>
        <p:txBody>
          <a:bodyPr wrap="square" rtlCol="0">
            <a:spAutoFit/>
          </a:bodyPr>
          <a:lstStyle/>
          <a:p>
            <a:r>
              <a:rPr lang="nl-NL" sz="2000" dirty="0" smtClean="0"/>
              <a:t>Sluitcellen veranderen van vorm wanneer de stevigheid afneemt, hierdoor sluiten de huidmondjes</a:t>
            </a:r>
            <a:endParaRPr lang="nl-NL" sz="2000" dirty="0"/>
          </a:p>
        </p:txBody>
      </p:sp>
      <p:sp>
        <p:nvSpPr>
          <p:cNvPr id="8" name="Tekstvak 7"/>
          <p:cNvSpPr txBox="1"/>
          <p:nvPr/>
        </p:nvSpPr>
        <p:spPr>
          <a:xfrm>
            <a:off x="1904062" y="3108661"/>
            <a:ext cx="3654318" cy="1015663"/>
          </a:xfrm>
          <a:prstGeom prst="rect">
            <a:avLst/>
          </a:prstGeom>
          <a:noFill/>
        </p:spPr>
        <p:txBody>
          <a:bodyPr wrap="square" rtlCol="0">
            <a:spAutoFit/>
          </a:bodyPr>
          <a:lstStyle/>
          <a:p>
            <a:r>
              <a:rPr lang="nl-NL" sz="2000" dirty="0" smtClean="0"/>
              <a:t>Via de huidmondjes verliest een plant water (verdamping)</a:t>
            </a:r>
            <a:endParaRPr lang="nl-NL" sz="2000" dirty="0"/>
          </a:p>
        </p:txBody>
      </p:sp>
      <p:pic>
        <p:nvPicPr>
          <p:cNvPr id="6148" name="Picture 4" descr="http://www.vcbio.science.ru.nl/images/blad/IL027_300m_nedOpenenSluitenStoma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111" y="4124324"/>
            <a:ext cx="2857500" cy="273367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0829" y="4825695"/>
            <a:ext cx="1823404" cy="1684825"/>
          </a:xfrm>
          <a:prstGeom prst="rect">
            <a:avLst/>
          </a:prstGeom>
        </p:spPr>
      </p:pic>
    </p:spTree>
    <p:extLst>
      <p:ext uri="{BB962C8B-B14F-4D97-AF65-F5344CB8AC3E}">
        <p14:creationId xmlns:p14="http://schemas.microsoft.com/office/powerpoint/2010/main" val="329266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26052" y="1179705"/>
            <a:ext cx="9875520" cy="1472184"/>
          </a:xfrm>
        </p:spPr>
        <p:txBody>
          <a:bodyPr rtlCol="0"/>
          <a:lstStyle/>
          <a:p>
            <a:pPr rtl="0"/>
            <a:r>
              <a:rPr lang="nl-NL" dirty="0" smtClean="0"/>
              <a:t>Basisstof 2</a:t>
            </a:r>
            <a:endParaRPr lang="nl-NL" dirty="0"/>
          </a:p>
        </p:txBody>
      </p:sp>
      <p:sp>
        <p:nvSpPr>
          <p:cNvPr id="3" name="Subtitel 2"/>
          <p:cNvSpPr>
            <a:spLocks noGrp="1"/>
          </p:cNvSpPr>
          <p:nvPr>
            <p:ph type="subTitle" idx="1"/>
          </p:nvPr>
        </p:nvSpPr>
        <p:spPr>
          <a:xfrm>
            <a:off x="761220" y="2669871"/>
            <a:ext cx="9875520" cy="1752600"/>
          </a:xfrm>
        </p:spPr>
        <p:txBody>
          <a:bodyPr rtlCol="0">
            <a:normAutofit/>
          </a:bodyPr>
          <a:lstStyle/>
          <a:p>
            <a:pPr rtl="0"/>
            <a:r>
              <a:rPr lang="nl-NL" sz="4000" dirty="0" smtClean="0"/>
              <a:t>Wortels en stengels</a:t>
            </a:r>
            <a:endParaRPr lang="nl-NL" sz="4000" dirty="0"/>
          </a:p>
        </p:txBody>
      </p:sp>
      <p:pic>
        <p:nvPicPr>
          <p:cNvPr id="1032" name="Picture 8" descr="http://img.freepik.com/vrije-vector/boom-met-wortels_23-2147509999.jpg?size=338&amp;ext=jpg&amp;ve=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284"/>
          <a:stretch/>
        </p:blipFill>
        <p:spPr bwMode="auto">
          <a:xfrm>
            <a:off x="7588677" y="-146401"/>
            <a:ext cx="4603323" cy="426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sjabloon met gedroogde bladere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 xmlns:thm15="http://schemas.microsoft.com/office/thememl/2012/main" name="Office_13565506_TF03460542" id="{552683A5-C5D9-4D13-89D7-032C7685D9C6}" vid="{B7BCB021-5E41-4732-8268-05F1994A9A49}"/>
    </a:ext>
  </a:extLst>
</a:theme>
</file>

<file path=ppt/theme/theme2.xml><?xml version="1.0" encoding="utf-8"?>
<a:theme xmlns:a="http://schemas.openxmlformats.org/drawingml/2006/main" name="Office-th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EB5BEE-6806-4BF1-A9A7-4B4A72C0C6EB}">
  <ds:schemaRefs>
    <ds:schemaRef ds:uri="http://schemas.microsoft.com/sharepoint/v3/contenttype/forms"/>
  </ds:schemaRefs>
</ds:datastoreItem>
</file>

<file path=customXml/itemProps2.xml><?xml version="1.0" encoding="utf-8"?>
<ds:datastoreItem xmlns:ds="http://schemas.openxmlformats.org/officeDocument/2006/customXml" ds:itemID="{EEFED04C-AD43-4E06-AD63-36D8B5E83787}">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purl.org/dc/dcmitype/"/>
    <ds:schemaRef ds:uri="40262f94-9f35-4ac3-9a90-690165a166b7"/>
    <ds:schemaRef ds:uri="a4f35948-e619-41b3-aa29-22878b09cfd2"/>
  </ds:schemaRefs>
</ds:datastoreItem>
</file>

<file path=customXml/itemProps3.xml><?xml version="1.0" encoding="utf-8"?>
<ds:datastoreItem xmlns:ds="http://schemas.openxmlformats.org/officeDocument/2006/customXml" ds:itemID="{B0710C29-A897-44AD-9F83-BE5F874C2A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Diaontwerp met gedroogde bladeren</Template>
  <TotalTime>72</TotalTime>
  <Words>1379</Words>
  <Application>Microsoft Office PowerPoint</Application>
  <PresentationFormat>Aangepast</PresentationFormat>
  <Paragraphs>312</Paragraphs>
  <Slides>62</Slides>
  <Notes>10</Notes>
  <HiddenSlides>0</HiddenSlides>
  <MMClips>0</MMClips>
  <ScaleCrop>false</ScaleCrop>
  <HeadingPairs>
    <vt:vector size="4" baseType="variant">
      <vt:variant>
        <vt:lpstr>Thema</vt:lpstr>
      </vt:variant>
      <vt:variant>
        <vt:i4>1</vt:i4>
      </vt:variant>
      <vt:variant>
        <vt:lpstr>Diatitels</vt:lpstr>
      </vt:variant>
      <vt:variant>
        <vt:i4>62</vt:i4>
      </vt:variant>
    </vt:vector>
  </HeadingPairs>
  <TitlesOfParts>
    <vt:vector size="63" baseType="lpstr">
      <vt:lpstr>Diasjabloon met gedroogde bladeren</vt:lpstr>
      <vt:lpstr>Thema 1</vt:lpstr>
      <vt:lpstr>Basisstof 1</vt:lpstr>
      <vt:lpstr>Doelstelling</vt:lpstr>
      <vt:lpstr>Klas 1</vt:lpstr>
      <vt:lpstr>Doorsnede blad</vt:lpstr>
      <vt:lpstr>Fotosynthese</vt:lpstr>
      <vt:lpstr>Stevigheid van bladeren</vt:lpstr>
      <vt:lpstr>Huidmondjes </vt:lpstr>
      <vt:lpstr>Basisstof 2</vt:lpstr>
      <vt:lpstr>Doelstelling</vt:lpstr>
      <vt:lpstr>Klas 1</vt:lpstr>
      <vt:lpstr>Vaatbundels</vt:lpstr>
      <vt:lpstr>Ligging vaten </vt:lpstr>
      <vt:lpstr>Bouw van vaten en vezels</vt:lpstr>
      <vt:lpstr>Transport water en mineralen  </vt:lpstr>
      <vt:lpstr>Basisstof 3</vt:lpstr>
      <vt:lpstr>Doelstellingen</vt:lpstr>
      <vt:lpstr>Organisch / anorganisch</vt:lpstr>
      <vt:lpstr>Stofwisseling </vt:lpstr>
      <vt:lpstr>Fotosynthese </vt:lpstr>
      <vt:lpstr>Verbranding</vt:lpstr>
      <vt:lpstr>Dag en nacht</vt:lpstr>
      <vt:lpstr>Basisstof 4</vt:lpstr>
      <vt:lpstr>Doelstelling</vt:lpstr>
      <vt:lpstr>Glucose</vt:lpstr>
      <vt:lpstr>Assimilatie</vt:lpstr>
      <vt:lpstr>Assimilatie en energie </vt:lpstr>
      <vt:lpstr>Basisstof 5</vt:lpstr>
      <vt:lpstr>Doelstelling</vt:lpstr>
      <vt:lpstr>Voortplanting</vt:lpstr>
      <vt:lpstr>Ongeslachtelijke voortplanting</vt:lpstr>
      <vt:lpstr>Ongeslachtelijke voortplanting</vt:lpstr>
      <vt:lpstr>PowerPoint-presentatie</vt:lpstr>
      <vt:lpstr>Geslachtelijke voortplanting</vt:lpstr>
      <vt:lpstr>Bouw van een bloem</vt:lpstr>
      <vt:lpstr>Kroonbladeren</vt:lpstr>
      <vt:lpstr>bloemkelk</vt:lpstr>
      <vt:lpstr>Meeldraden</vt:lpstr>
      <vt:lpstr>Stampers </vt:lpstr>
      <vt:lpstr>Vrouwelijk – mannelijk -tweeslachtig</vt:lpstr>
      <vt:lpstr>Basisstof 6</vt:lpstr>
      <vt:lpstr>Doelstelling</vt:lpstr>
      <vt:lpstr>Voortplanting planten</vt:lpstr>
      <vt:lpstr>Bestuiving </vt:lpstr>
      <vt:lpstr>Bevruchting</vt:lpstr>
      <vt:lpstr>Ontwikkeling van een vrucht </vt:lpstr>
      <vt:lpstr>Zaadverspreiding </vt:lpstr>
      <vt:lpstr>Basisstof 7</vt:lpstr>
      <vt:lpstr>Doelstelling</vt:lpstr>
      <vt:lpstr>Klas 1</vt:lpstr>
      <vt:lpstr>Ontkieming </vt:lpstr>
      <vt:lpstr>Groei</vt:lpstr>
      <vt:lpstr>Ontwikkeling</vt:lpstr>
      <vt:lpstr>Levenscyclus </vt:lpstr>
      <vt:lpstr>Herhaling </vt:lpstr>
      <vt:lpstr>Wat weten we nog? Bs 1</vt:lpstr>
      <vt:lpstr>Wat weten we nog? Bs 2</vt:lpstr>
      <vt:lpstr>Wat weten we nog? Bs 3</vt:lpstr>
      <vt:lpstr>Wat weten we nog? Bs 4</vt:lpstr>
      <vt:lpstr>Wat weten we nog? Bs 5</vt:lpstr>
      <vt:lpstr>Wat weten we nog? Bs 6</vt:lpstr>
      <vt:lpstr>Wat weten we nog? Bs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1</dc:title>
  <dc:creator>Sanne</dc:creator>
  <cp:lastModifiedBy>Sanne</cp:lastModifiedBy>
  <cp:revision>9</cp:revision>
  <dcterms:created xsi:type="dcterms:W3CDTF">2017-08-24T10:57:04Z</dcterms:created>
  <dcterms:modified xsi:type="dcterms:W3CDTF">2017-09-12T12:08:17Z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74065700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